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895" autoAdjust="0"/>
  </p:normalViewPr>
  <p:slideViewPr>
    <p:cSldViewPr>
      <p:cViewPr varScale="1">
        <p:scale>
          <a:sx n="80" d="100"/>
          <a:sy n="80" d="100"/>
        </p:scale>
        <p:origin x="103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31.10.2022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5577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smtClean="0">
                <a:solidFill>
                  <a:srgbClr val="7030A0"/>
                </a:solidFill>
              </a:rPr>
              <a:t>Инструкция по работе </a:t>
            </a:r>
            <a:r>
              <a:rPr lang="ru-RU" sz="4900" dirty="0" smtClean="0">
                <a:solidFill>
                  <a:srgbClr val="7030A0"/>
                </a:solidFill>
              </a:rPr>
              <a:t>в электронном каталоге «ИРБИС»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146" name="Picture 2" descr="&amp;Kcy;&amp;acy;&amp;rcy;&amp;tcy;&amp;icy;&amp;ncy;&amp;kcy;&amp;icy; &amp;pcy;&amp;ocy; &amp;zcy;&amp;acy;&amp;pcy;&amp;rcy;&amp;ocy;&amp;scy;&amp;ucy; &amp;icy;&amp;rcy;&amp;bcy;&amp;icy;&amp;s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2446"/>
            <a:ext cx="5832196" cy="389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754" y="0"/>
            <a:ext cx="8229600" cy="868958"/>
          </a:xfrm>
        </p:spPr>
        <p:txBody>
          <a:bodyPr/>
          <a:lstStyle/>
          <a:p>
            <a:pPr algn="ctr"/>
            <a:r>
              <a:rPr lang="ru-RU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Внутренняя сеть университета</a:t>
            </a:r>
            <a:endParaRPr lang="ru-RU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9" b="5942"/>
          <a:stretch/>
        </p:blipFill>
        <p:spPr bwMode="auto">
          <a:xfrm>
            <a:off x="251519" y="980728"/>
            <a:ext cx="8652069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4048853" y="2276872"/>
            <a:ext cx="720080" cy="39604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3779912" y="2708920"/>
            <a:ext cx="432048" cy="432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69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algn="ctr"/>
            <a:r>
              <a:rPr lang="ru-RU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БГПУ – официальный сайт</a:t>
            </a:r>
            <a:endParaRPr lang="ru-RU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8" t="8189" r="592" b="4813"/>
          <a:stretch/>
        </p:blipFill>
        <p:spPr bwMode="auto">
          <a:xfrm>
            <a:off x="323528" y="1124744"/>
            <a:ext cx="8352928" cy="5563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4139952" y="4797152"/>
            <a:ext cx="936104" cy="43204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3419872" y="5085184"/>
            <a:ext cx="576064" cy="28803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267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4" b="4297"/>
          <a:stretch/>
        </p:blipFill>
        <p:spPr bwMode="auto">
          <a:xfrm>
            <a:off x="251520" y="318160"/>
            <a:ext cx="8640960" cy="6309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467544" y="2420888"/>
            <a:ext cx="576064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81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6" r="6544" b="5123"/>
          <a:stretch/>
        </p:blipFill>
        <p:spPr bwMode="auto">
          <a:xfrm>
            <a:off x="323527" y="404664"/>
            <a:ext cx="8470509" cy="6277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923928" y="3861048"/>
            <a:ext cx="3240360" cy="5760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3275856" y="3212976"/>
            <a:ext cx="648072" cy="64807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01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712968" cy="589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Электронный каталог содержит</a:t>
            </a:r>
            <a:r>
              <a:rPr lang="ru-RU" sz="3200" dirty="0" smtClean="0"/>
              <a:t>  </a:t>
            </a:r>
            <a:r>
              <a:rPr lang="ru-RU" sz="4000" dirty="0" smtClean="0">
                <a:solidFill>
                  <a:srgbClr val="FFFF00"/>
                </a:solidFill>
              </a:rPr>
              <a:t>7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баз данных: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ru-RU" sz="2400" b="1" dirty="0"/>
              <a:t>ВСЕГО ЗАПИСЕЙ  </a:t>
            </a:r>
            <a:r>
              <a:rPr lang="ru-RU" sz="2400" dirty="0"/>
              <a:t>-  </a:t>
            </a:r>
            <a:r>
              <a:rPr lang="ru-RU" sz="2400" dirty="0" smtClean="0">
                <a:solidFill>
                  <a:srgbClr val="FFFF00"/>
                </a:solidFill>
              </a:rPr>
              <a:t>230616</a:t>
            </a:r>
            <a:endParaRPr lang="ru-RU" sz="2400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2400" dirty="0" smtClean="0"/>
              <a:t>Книги  -  </a:t>
            </a:r>
            <a:r>
              <a:rPr lang="ru-RU" sz="2400" dirty="0" smtClean="0">
                <a:solidFill>
                  <a:srgbClr val="FFFF00"/>
                </a:solidFill>
              </a:rPr>
              <a:t>122204</a:t>
            </a:r>
            <a:r>
              <a:rPr lang="ru-RU" sz="2400" dirty="0" smtClean="0"/>
              <a:t> записи;</a:t>
            </a:r>
          </a:p>
          <a:p>
            <a:pPr>
              <a:lnSpc>
                <a:spcPct val="150000"/>
              </a:lnSpc>
            </a:pPr>
            <a:r>
              <a:rPr lang="ru-RU" sz="2400" dirty="0" smtClean="0"/>
              <a:t>Авторефераты  -  </a:t>
            </a:r>
            <a:r>
              <a:rPr lang="ru-RU" sz="2400" dirty="0" smtClean="0">
                <a:solidFill>
                  <a:srgbClr val="FFFF00"/>
                </a:solidFill>
              </a:rPr>
              <a:t>2850</a:t>
            </a:r>
            <a:r>
              <a:rPr lang="ru-RU" sz="2400" dirty="0" smtClean="0"/>
              <a:t> записей;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CD, DVD</a:t>
            </a:r>
            <a:r>
              <a:rPr lang="ru-RU" sz="2400" dirty="0" smtClean="0"/>
              <a:t>  -  </a:t>
            </a:r>
            <a:r>
              <a:rPr lang="ru-RU" sz="2400" dirty="0" smtClean="0">
                <a:solidFill>
                  <a:srgbClr val="FFFF00"/>
                </a:solidFill>
              </a:rPr>
              <a:t>484</a:t>
            </a:r>
            <a:r>
              <a:rPr lang="ru-RU" sz="2400" dirty="0" smtClean="0"/>
              <a:t> записей;</a:t>
            </a:r>
          </a:p>
          <a:p>
            <a:pPr>
              <a:lnSpc>
                <a:spcPct val="150000"/>
              </a:lnSpc>
            </a:pPr>
            <a:r>
              <a:rPr lang="ru-RU" sz="2400" dirty="0" smtClean="0"/>
              <a:t>Отдел редкого фонда  -  </a:t>
            </a:r>
            <a:r>
              <a:rPr lang="ru-RU" sz="2400" dirty="0" smtClean="0">
                <a:solidFill>
                  <a:srgbClr val="FFFF00"/>
                </a:solidFill>
              </a:rPr>
              <a:t>3286</a:t>
            </a:r>
            <a:r>
              <a:rPr lang="ru-RU" sz="2400" dirty="0" smtClean="0"/>
              <a:t> записей; </a:t>
            </a:r>
          </a:p>
          <a:p>
            <a:pPr>
              <a:lnSpc>
                <a:spcPct val="150000"/>
              </a:lnSpc>
            </a:pPr>
            <a:r>
              <a:rPr lang="ru-RU" sz="2400" dirty="0" smtClean="0"/>
              <a:t>Труды преподавателей  -  </a:t>
            </a:r>
            <a:r>
              <a:rPr lang="ru-RU" sz="2400" dirty="0" smtClean="0">
                <a:solidFill>
                  <a:srgbClr val="FFFF00"/>
                </a:solidFill>
              </a:rPr>
              <a:t>6214</a:t>
            </a:r>
            <a:r>
              <a:rPr lang="ru-RU" sz="2400" dirty="0" smtClean="0"/>
              <a:t> записей; </a:t>
            </a:r>
          </a:p>
          <a:p>
            <a:pPr>
              <a:lnSpc>
                <a:spcPct val="150000"/>
              </a:lnSpc>
            </a:pPr>
            <a:r>
              <a:rPr lang="ru-RU" sz="2400" dirty="0" smtClean="0"/>
              <a:t>Периодические издания  -  </a:t>
            </a:r>
            <a:r>
              <a:rPr lang="ru-RU" sz="2400" dirty="0" smtClean="0">
                <a:solidFill>
                  <a:srgbClr val="FFFF00"/>
                </a:solidFill>
              </a:rPr>
              <a:t>92046 </a:t>
            </a:r>
            <a:r>
              <a:rPr lang="ru-RU" sz="2400" dirty="0" smtClean="0"/>
              <a:t>записей, </a:t>
            </a:r>
          </a:p>
          <a:p>
            <a:pPr>
              <a:lnSpc>
                <a:spcPct val="150000"/>
              </a:lnSpc>
            </a:pPr>
            <a:r>
              <a:rPr lang="ru-RU" sz="2400" dirty="0" smtClean="0"/>
              <a:t>Выпускные квалификационные издания  -  </a:t>
            </a:r>
            <a:r>
              <a:rPr lang="ru-RU" sz="2400" dirty="0" smtClean="0">
                <a:solidFill>
                  <a:srgbClr val="FFFF00"/>
                </a:solidFill>
              </a:rPr>
              <a:t>3532</a:t>
            </a:r>
            <a:r>
              <a:rPr lang="ru-RU" sz="2400" dirty="0" smtClean="0"/>
              <a:t> записей (полнотекстовые).</a:t>
            </a:r>
            <a:r>
              <a:rPr lang="ru-RU" sz="2000" dirty="0"/>
              <a:t> 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528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300192" y="764704"/>
            <a:ext cx="2376264" cy="57606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Виды поиска</a:t>
            </a:r>
            <a:endParaRPr lang="ru-RU" sz="2400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cxnSp>
        <p:nvCxnSpPr>
          <p:cNvPr id="3" name="Прямая со стрелкой 2"/>
          <p:cNvCxnSpPr/>
          <p:nvPr/>
        </p:nvCxnSpPr>
        <p:spPr>
          <a:xfrm flipH="1" flipV="1">
            <a:off x="5220072" y="4221088"/>
            <a:ext cx="396044" cy="18002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" t="13783" r="1751" b="9002"/>
          <a:stretch/>
        </p:blipFill>
        <p:spPr bwMode="auto">
          <a:xfrm>
            <a:off x="153591" y="1556792"/>
            <a:ext cx="8739397" cy="5151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7812360" y="1340768"/>
            <a:ext cx="0" cy="10081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Скругленный прямоугольник 5"/>
          <p:cNvSpPr/>
          <p:nvPr/>
        </p:nvSpPr>
        <p:spPr>
          <a:xfrm>
            <a:off x="1547664" y="4311098"/>
            <a:ext cx="5832648" cy="22142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915816" y="886527"/>
            <a:ext cx="0" cy="333456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195736" y="178641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Для каждого вида поиска есть правила составления запроса </a:t>
            </a:r>
            <a:endParaRPr lang="ru-RU" sz="2000" b="1" dirty="0">
              <a:solidFill>
                <a:srgbClr val="FFFF00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151620" y="1340768"/>
            <a:ext cx="0" cy="10081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51520" y="886527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Базы данных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8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640" y="83671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/>
            </a:r>
            <a:br>
              <a:rPr lang="ru-RU" sz="2800" dirty="0" smtClean="0">
                <a:solidFill>
                  <a:srgbClr val="FFFF00"/>
                </a:solidFill>
              </a:rPr>
            </a:br>
            <a:r>
              <a:rPr lang="ru-RU" sz="2800" dirty="0" smtClean="0">
                <a:solidFill>
                  <a:srgbClr val="FFFF00"/>
                </a:solidFill>
              </a:rPr>
              <a:t/>
            </a:r>
            <a:br>
              <a:rPr lang="ru-RU" sz="2800" dirty="0" smtClean="0">
                <a:solidFill>
                  <a:srgbClr val="FFFF00"/>
                </a:solidFill>
              </a:rPr>
            </a:br>
            <a:r>
              <a:rPr lang="ru-RU" sz="3100" dirty="0" smtClean="0">
                <a:solidFill>
                  <a:srgbClr val="FFFF00"/>
                </a:solidFill>
              </a:rPr>
              <a:t>Выбрать: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базу данных;   вид поиска;   область поиска</a:t>
            </a: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2" r="2353" b="18307"/>
          <a:stretch/>
        </p:blipFill>
        <p:spPr bwMode="auto">
          <a:xfrm>
            <a:off x="510976" y="1916832"/>
            <a:ext cx="7936753" cy="4763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514097" y="2324000"/>
            <a:ext cx="504056" cy="86532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6876256" y="2689669"/>
            <a:ext cx="360040" cy="68407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538827" y="3024472"/>
            <a:ext cx="360040" cy="68955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907704" y="188640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Стандартный </a:t>
            </a:r>
            <a:r>
              <a:rPr lang="ru-RU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вид поиска</a:t>
            </a:r>
          </a:p>
        </p:txBody>
      </p:sp>
    </p:spTree>
    <p:extLst>
      <p:ext uri="{BB962C8B-B14F-4D97-AF65-F5344CB8AC3E}">
        <p14:creationId xmlns:p14="http://schemas.microsoft.com/office/powerpoint/2010/main" val="154863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3542" y="404664"/>
            <a:ext cx="6336704" cy="1499556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Ключевое слово можно набирать не полностью;</a:t>
            </a:r>
            <a:br>
              <a:rPr lang="ru-RU" sz="2800" dirty="0" smtClean="0"/>
            </a:br>
            <a:r>
              <a:rPr lang="ru-RU" sz="2800" dirty="0" smtClean="0"/>
              <a:t>Поиск слова осуществляется по всему библиографическому описанию</a:t>
            </a:r>
            <a:r>
              <a:rPr lang="ru-RU" sz="2800" b="0" dirty="0" smtClean="0"/>
              <a:t>.</a:t>
            </a:r>
            <a:endParaRPr lang="ru-RU" sz="2800" b="0" dirty="0"/>
          </a:p>
        </p:txBody>
      </p:sp>
      <p:sp>
        <p:nvSpPr>
          <p:cNvPr id="4" name="Овал 3"/>
          <p:cNvSpPr/>
          <p:nvPr/>
        </p:nvSpPr>
        <p:spPr>
          <a:xfrm>
            <a:off x="4283968" y="2780928"/>
            <a:ext cx="274887" cy="216024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7" r="2463" b="27182"/>
          <a:stretch/>
        </p:blipFill>
        <p:spPr bwMode="auto">
          <a:xfrm>
            <a:off x="508000" y="2269486"/>
            <a:ext cx="7927788" cy="4159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Прямая со стрелкой 10"/>
          <p:cNvCxnSpPr/>
          <p:nvPr/>
        </p:nvCxnSpPr>
        <p:spPr>
          <a:xfrm>
            <a:off x="3203848" y="2040423"/>
            <a:ext cx="0" cy="169703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5652120" y="3989258"/>
            <a:ext cx="216024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46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999" y="620688"/>
            <a:ext cx="6131024" cy="58092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Уточняющий запрос в найденном</a:t>
            </a:r>
            <a:endParaRPr lang="ru-RU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" r="1691" b="9812"/>
          <a:stretch/>
        </p:blipFill>
        <p:spPr bwMode="auto">
          <a:xfrm>
            <a:off x="507999" y="1484784"/>
            <a:ext cx="7990541" cy="522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907704" y="2780928"/>
            <a:ext cx="936104" cy="5760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 flipH="1" flipV="1">
            <a:off x="3812306" y="4089701"/>
            <a:ext cx="365348" cy="108012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3441485" y="3854030"/>
            <a:ext cx="282725" cy="34368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375756" y="1196752"/>
            <a:ext cx="0" cy="158417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19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5" r="2528" b="11086"/>
          <a:stretch/>
        </p:blipFill>
        <p:spPr bwMode="auto">
          <a:xfrm>
            <a:off x="251517" y="836712"/>
            <a:ext cx="8712303" cy="571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3463271" y="3629118"/>
            <a:ext cx="282725" cy="34368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3812306" y="3918795"/>
            <a:ext cx="365348" cy="108012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80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507288" cy="15076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Выбранные описания можно распечатать.</a:t>
            </a:r>
            <a:br>
              <a:rPr lang="ru-RU" dirty="0" smtClean="0"/>
            </a:br>
            <a:r>
              <a:rPr lang="ru-RU" dirty="0" smtClean="0"/>
              <a:t>Выбрать формат: краткий  или  полный;  отмеченные  или  все найденные        печать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7" t="9833" r="17243" b="13535"/>
          <a:stretch/>
        </p:blipFill>
        <p:spPr bwMode="auto">
          <a:xfrm>
            <a:off x="683568" y="1844824"/>
            <a:ext cx="6696744" cy="4766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>
            <a:off x="4139952" y="5661248"/>
            <a:ext cx="0" cy="59890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6804248" y="1484784"/>
            <a:ext cx="504056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211960" y="5661248"/>
            <a:ext cx="720080" cy="57606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3347864" y="5661248"/>
            <a:ext cx="684076" cy="55601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вал 2"/>
          <p:cNvSpPr/>
          <p:nvPr/>
        </p:nvSpPr>
        <p:spPr>
          <a:xfrm>
            <a:off x="827584" y="4509120"/>
            <a:ext cx="288032" cy="2160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503548" y="3792885"/>
            <a:ext cx="360040" cy="63966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386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7859"/>
            <a:ext cx="8229600" cy="648072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Профессиональный </a:t>
            </a:r>
            <a:r>
              <a:rPr lang="ru-RU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вид поиска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" t="8848" r="1015" b="33393"/>
          <a:stretch/>
        </p:blipFill>
        <p:spPr bwMode="auto">
          <a:xfrm>
            <a:off x="285879" y="2204864"/>
            <a:ext cx="8266450" cy="442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>
            <a:off x="7166647" y="4077072"/>
            <a:ext cx="432048" cy="36004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4405" y="741405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Поисковом запросе набрать ключевое слово и кнопкой «</a:t>
            </a:r>
            <a:r>
              <a:rPr lang="en-US" dirty="0" smtClean="0"/>
              <a:t>Enter</a:t>
            </a:r>
            <a:r>
              <a:rPr lang="ru-RU" dirty="0" smtClean="0"/>
              <a:t>» отправить в Комплексный поисковый  запрос. Так можно искать по нескольким ключевым словам одновременно, проделав это действие несколько раз. </a:t>
            </a:r>
            <a:r>
              <a:rPr lang="ru-RU" dirty="0" smtClean="0"/>
              <a:t>После набора ключевого слова нажать кнопку «И», «ИЛИ».</a:t>
            </a:r>
            <a:endParaRPr lang="ru-RU" dirty="0"/>
          </a:p>
        </p:txBody>
      </p:sp>
      <p:cxnSp>
        <p:nvCxnSpPr>
          <p:cNvPr id="8" name="Соединительная линия уступом 7"/>
          <p:cNvCxnSpPr/>
          <p:nvPr/>
        </p:nvCxnSpPr>
        <p:spPr>
          <a:xfrm rot="5400000" flipH="1" flipV="1">
            <a:off x="5155098" y="3247620"/>
            <a:ext cx="1012627" cy="858326"/>
          </a:xfrm>
          <a:prstGeom prst="bentConnector3">
            <a:avLst>
              <a:gd name="adj1" fmla="val 50000"/>
            </a:avLst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688977" y="2420888"/>
            <a:ext cx="2810670" cy="7386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FFC000"/>
                </a:solidFill>
              </a:rPr>
              <a:t>В данном виде поиска можно </a:t>
            </a:r>
            <a:r>
              <a:rPr lang="ru-RU" sz="1400" dirty="0" smtClean="0">
                <a:solidFill>
                  <a:srgbClr val="FFC000"/>
                </a:solidFill>
              </a:rPr>
              <a:t>выбрать </a:t>
            </a:r>
            <a:r>
              <a:rPr lang="ru-RU" sz="1400" dirty="0">
                <a:solidFill>
                  <a:srgbClr val="FFC000"/>
                </a:solidFill>
              </a:rPr>
              <a:t>формат библиографического описания.</a:t>
            </a:r>
          </a:p>
        </p:txBody>
      </p:sp>
    </p:spTree>
    <p:extLst>
      <p:ext uri="{BB962C8B-B14F-4D97-AF65-F5344CB8AC3E}">
        <p14:creationId xmlns:p14="http://schemas.microsoft.com/office/powerpoint/2010/main" val="2343754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6120680" cy="634082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Тематический навигатор</a:t>
            </a:r>
            <a:endParaRPr lang="ru-RU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3923928" y="3613230"/>
            <a:ext cx="432048" cy="5040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1475656" y="1556792"/>
            <a:ext cx="79208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6776" y="1233625"/>
            <a:ext cx="1138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Выбрать рубрику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1" t="21530" r="27059" b="24839"/>
          <a:stretch/>
        </p:blipFill>
        <p:spPr bwMode="auto">
          <a:xfrm>
            <a:off x="0" y="3480447"/>
            <a:ext cx="3962401" cy="3487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>
            <a:off x="107504" y="4171710"/>
            <a:ext cx="432048" cy="5040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0" t="23047" r="27610" b="29856"/>
          <a:stretch/>
        </p:blipFill>
        <p:spPr bwMode="auto">
          <a:xfrm>
            <a:off x="5004048" y="3644352"/>
            <a:ext cx="3953435" cy="3062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Прямая со стрелкой 11"/>
          <p:cNvCxnSpPr/>
          <p:nvPr/>
        </p:nvCxnSpPr>
        <p:spPr>
          <a:xfrm>
            <a:off x="5004048" y="4581128"/>
            <a:ext cx="432048" cy="5040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4" t="23599" r="2242" b="25804"/>
          <a:stretch/>
        </p:blipFill>
        <p:spPr bwMode="auto">
          <a:xfrm>
            <a:off x="2273896" y="875001"/>
            <a:ext cx="4706869" cy="3290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3347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695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Активна панель «Найдено в других БД»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8" t="31319" r="26066" b="7192"/>
          <a:stretch/>
        </p:blipFill>
        <p:spPr bwMode="auto">
          <a:xfrm>
            <a:off x="1259632" y="1556792"/>
            <a:ext cx="6768752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 стрелкой 3"/>
          <p:cNvCxnSpPr>
            <a:stCxn id="2" idx="2"/>
          </p:cNvCxnSpPr>
          <p:nvPr/>
        </p:nvCxnSpPr>
        <p:spPr>
          <a:xfrm>
            <a:off x="4572000" y="1129606"/>
            <a:ext cx="0" cy="244341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5172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1224136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База данных «Выпускные квалификационные работы» </a:t>
            </a:r>
            <a:endParaRPr lang="ru-RU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340768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Библиографические описания имеют ссылку на  полнотекстовый режим</a:t>
            </a:r>
            <a:r>
              <a:rPr lang="ru-RU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5" r="10404" b="9536"/>
          <a:stretch/>
        </p:blipFill>
        <p:spPr bwMode="auto">
          <a:xfrm>
            <a:off x="251521" y="2294875"/>
            <a:ext cx="6696744" cy="4374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1691680" y="5805264"/>
            <a:ext cx="720080" cy="43204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020272" y="2306290"/>
            <a:ext cx="19442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>
                <a:solidFill>
                  <a:srgbClr val="FFFF00"/>
                </a:solidFill>
              </a:rPr>
              <a:t>ЛОГИН: </a:t>
            </a:r>
            <a:r>
              <a:rPr lang="en-US" sz="2000" dirty="0" err="1" smtClean="0">
                <a:solidFill>
                  <a:srgbClr val="FFFF00"/>
                </a:solidFill>
              </a:rPr>
              <a:t>diplom</a:t>
            </a:r>
            <a:endParaRPr lang="en-US" sz="2000" dirty="0" smtClean="0">
              <a:solidFill>
                <a:srgbClr val="FFFF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>
                <a:solidFill>
                  <a:srgbClr val="FFFF00"/>
                </a:solidFill>
              </a:rPr>
              <a:t>ПАРОЛЬ: </a:t>
            </a:r>
            <a:r>
              <a:rPr lang="en-US" sz="2000" dirty="0" err="1" smtClean="0">
                <a:solidFill>
                  <a:srgbClr val="FFFF00"/>
                </a:solidFill>
              </a:rPr>
              <a:t>lbgkjv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157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СПАСИБО ЗА ВНИМАНИЕ</a:t>
            </a:r>
            <a:endParaRPr lang="ru-RU" sz="4400" dirty="0"/>
          </a:p>
        </p:txBody>
      </p:sp>
      <p:pic>
        <p:nvPicPr>
          <p:cNvPr id="5122" name="Picture 2" descr="ÐÐ°ÑÑÐ¸Ð½ÐºÐ¸ Ð¿Ð¾ Ð·Ð°Ð¿ÑÐ¾ÑÑ ÐÐ ÐÐÐ¡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13982"/>
            <a:ext cx="6456734" cy="405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672311"/>
      </p:ext>
    </p:extLst>
  </p:cSld>
  <p:clrMapOvr>
    <a:masterClrMapping/>
  </p:clrMapOvr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535</TotalTime>
  <Words>196</Words>
  <Application>Microsoft Office PowerPoint</Application>
  <PresentationFormat>Экран (4:3)</PresentationFormat>
  <Paragraphs>31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Tw Cen MT</vt:lpstr>
      <vt:lpstr>Паркет</vt:lpstr>
      <vt:lpstr>Инструкция по работе в электронном каталоге «ИРБИС»</vt:lpstr>
      <vt:lpstr>Внутренняя сеть университета</vt:lpstr>
      <vt:lpstr>БГПУ – официальный сайт</vt:lpstr>
      <vt:lpstr>Презентация PowerPoint</vt:lpstr>
      <vt:lpstr>Презентация PowerPoint</vt:lpstr>
      <vt:lpstr>Презентация PowerPoint</vt:lpstr>
      <vt:lpstr>Виды поиска</vt:lpstr>
      <vt:lpstr>  Выбрать: базу данных;   вид поиска;   область поиска</vt:lpstr>
      <vt:lpstr>Ключевое слово можно набирать не полностью; Поиск слова осуществляется по всему библиографическому описанию.</vt:lpstr>
      <vt:lpstr>Уточняющий запрос в найденном</vt:lpstr>
      <vt:lpstr>Презентация PowerPoint</vt:lpstr>
      <vt:lpstr>Выбранные описания можно распечатать. Выбрать формат: краткий  или  полный;  отмеченные  или  все найденные        печать</vt:lpstr>
      <vt:lpstr>Профессиональный вид поиска</vt:lpstr>
      <vt:lpstr>Тематический навигатор</vt:lpstr>
      <vt:lpstr>Активна панель «Найдено в других БД»</vt:lpstr>
      <vt:lpstr>База данных «Выпускные квалификационные работы» 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в электронном каталоге «ИРБИС»</dc:title>
  <dc:creator>Lib</dc:creator>
  <cp:lastModifiedBy>207</cp:lastModifiedBy>
  <cp:revision>37</cp:revision>
  <dcterms:created xsi:type="dcterms:W3CDTF">2018-12-10T00:42:49Z</dcterms:created>
  <dcterms:modified xsi:type="dcterms:W3CDTF">2022-10-31T03:18:06Z</dcterms:modified>
</cp:coreProperties>
</file>