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8A574D0-45B4-45B6-84D3-4C95438309C6}" type="datetimeFigureOut">
              <a:rPr lang="ru-RU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E3CF66F-682F-4D26-A188-D417750C50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7C3D534-0B6E-4A58-B709-6AF7CB723DE4}" type="datetimeFigureOut">
              <a:rPr lang="ru-RU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211187E-5BD1-4E86-91A1-7792B703D84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3A5D576-98E9-4042-948C-CE805A6C83BB}" type="datetimeFigureOut">
              <a:rPr lang="ru-RU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52EA17C-D2FB-4201-A781-23350574F64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CA1F447-D560-4935-AE6C-A4C13A459874}" type="datetimeFigureOut">
              <a:rPr lang="ru-RU"/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3160283-D4D1-4FEB-8404-6CDD1C802FE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CB6418E-06F5-4D4F-81EA-51D9D2C2D695}" type="datetimeFigureOut">
              <a:rPr lang="ru-RU"/>
              <a:t>22.03.2024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D3A8096-091C-4A97-8016-6815C40F23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96679F4-1ECB-4C10-A520-B916CD8F17FE}" type="datetimeFigureOut">
              <a:rPr lang="ru-RU"/>
              <a:t>22.03.2024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9EEB98D-05FA-44B7-9093-19301318992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47ABFED-BA77-4EA2-8EA7-49D81E5C7D37}" type="datetimeFigureOut">
              <a:rPr lang="ru-RU"/>
              <a:t>22.03.2024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89529E7-A961-4CD9-A3E8-99A6F9AE1F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4B13B2F-F71A-4D0E-8CC5-8FEB1D6250EE}" type="datetimeFigureOut">
              <a:rPr lang="ru-RU"/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B59EF33-8A62-42EC-B9E3-07EDA62B98D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D77C4BC-B2A1-400F-8808-C88D53CE35F2}" type="datetimeFigureOut">
              <a:rPr lang="ru-RU"/>
              <a:t>22.03.2024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6F61A08-50B8-4EAB-811B-B041C5C1157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A398DD8-0B06-477C-B7ED-28FFFC4E1B54}" type="datetimeFigureOut">
              <a:rPr lang="ru-RU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2C486CC-AEC0-4AB0-B72F-6F5D0F9405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0C0855-C2A3-464E-B43A-A5FAEA326E3F}" type="datetimeFigureOut">
              <a:rPr lang="ru-RU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BC61E4A-AB4B-4D8E-A539-075E198D52B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90124A-69FD-459E-8FE1-8487C03359BC}" type="datetimeFigureOut">
              <a:rPr lang="ru-RU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2B984D-F2FC-49F6-BBD2-5BD4294320F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2pPr>
      <a:lvl3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3pPr>
      <a:lvl4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4pPr>
      <a:lvl5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 rot="10800000" flipV="1">
            <a:off x="685800" y="415191"/>
            <a:ext cx="7772400" cy="1645653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ru-RU" sz="4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4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МОУ «Нижнеильиновская СОШ»</a:t>
            </a:r>
            <a:br>
              <a:rPr lang="ru-RU" sz="4000">
                <a:solidFill>
                  <a:srgbClr val="FF0000"/>
                </a:solidFill>
              </a:rPr>
            </a:br>
            <a:r>
              <a:rPr lang="ru-RU" sz="4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Дата основания: 1986 г.</a:t>
            </a:r>
            <a:br>
              <a:rPr lang="ru-RU" sz="4000">
                <a:solidFill>
                  <a:srgbClr val="FF0000"/>
                </a:solidFill>
              </a:rPr>
            </a:br>
            <a:br>
              <a:rPr lang="ru-RU" sz="4000">
                <a:solidFill>
                  <a:srgbClr val="FF0000"/>
                </a:solidFill>
              </a:rPr>
            </a:br>
            <a:endParaRPr lang="ru-RU" sz="400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78380097" name="Рисунок 77838009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98885" y="1767768"/>
            <a:ext cx="3797591" cy="2848192"/>
          </a:xfrm>
          <a:prstGeom prst="rect">
            <a:avLst/>
          </a:prstGeom>
        </p:spPr>
      </p:pic>
      <p:pic>
        <p:nvPicPr>
          <p:cNvPr id="1549235696" name="Рисунок 1549235695"/>
          <p:cNvPicPr>
            <a:picLocks noChangeAspect="1"/>
          </p:cNvPicPr>
          <p:nvPr/>
        </p:nvPicPr>
        <p:blipFill>
          <a:blip r:embed="rId3"/>
          <a:srcRect t="15875" b="31444"/>
          <a:stretch/>
        </p:blipFill>
        <p:spPr bwMode="auto">
          <a:xfrm>
            <a:off x="4372607" y="3297115"/>
            <a:ext cx="3946596" cy="27720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000">
        <p:fade/>
      </p:transition>
    </mc:Choice>
    <mc:Fallback xmlns:w="http://schemas.openxmlformats.org/wordprocessingml/2006/main" xmlns:m="http://schemas.openxmlformats.org/officeDocument/2006/math" xmlns="">
      <p:transition spd="slow" advClick="0" advTm="7000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1914437" name="Заголовок 1"/>
          <p:cNvSpPr>
            <a:spLocks noGrp="1"/>
          </p:cNvSpPr>
          <p:nvPr>
            <p:ph type="ctrTitle"/>
          </p:nvPr>
        </p:nvSpPr>
        <p:spPr bwMode="auto">
          <a:xfrm rot="10799990" flipV="1">
            <a:off x="685800" y="415190"/>
            <a:ext cx="7772400" cy="5605097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ru-RU" sz="4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br>
              <a:rPr lang="ru-RU" sz="4000">
                <a:solidFill>
                  <a:srgbClr val="FF0000"/>
                </a:solidFill>
              </a:rPr>
            </a:br>
            <a:br>
              <a:rPr lang="ru-RU" sz="4000">
                <a:solidFill>
                  <a:srgbClr val="FF0000"/>
                </a:solidFill>
              </a:rPr>
            </a:br>
            <a:endParaRPr lang="ru-RU" sz="4000">
              <a:solidFill>
                <a:srgbClr val="FF0000"/>
              </a:solidFill>
            </a:endParaRPr>
          </a:p>
        </p:txBody>
      </p:sp>
      <p:sp>
        <p:nvSpPr>
          <p:cNvPr id="1338041737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4092115" y="903653"/>
            <a:ext cx="4249615" cy="5226538"/>
          </a:xfrm>
        </p:spPr>
        <p:txBody>
          <a:bodyPr/>
          <a:lstStyle/>
          <a:p>
            <a:pPr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Адрес: 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Амурская область,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Михайловский район,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село Нижняя Ильиновка, 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 Октябрьская,д 8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Телефон: 8(41637)32502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электронная почта:</a:t>
            </a:r>
            <a:b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inesn@yandex.ru</a:t>
            </a:r>
            <a:endParaRPr sz="3200" b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pic>
        <p:nvPicPr>
          <p:cNvPr id="2107439797" name="Picture 3" descr="C:\Users\Оксана Арифовна\Downloads\4E9BD044-5F95-4DDE-89BB-5A4F8FD739ED.jpeg"/>
          <p:cNvPicPr>
            <a:picLocks noGrp="1"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85799" y="757115"/>
            <a:ext cx="3525026" cy="50456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000">
        <p:fade/>
      </p:transition>
    </mc:Choice>
    <mc:Fallback xmlns:w="http://schemas.openxmlformats.org/wordprocessingml/2006/main" xmlns:m="http://schemas.openxmlformats.org/officeDocument/2006/math" xmlns="">
      <p:transition spd="slow" advClick="0" advTm="7000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2105488" name="Заголовок 1"/>
          <p:cNvSpPr>
            <a:spLocks noGrp="1"/>
          </p:cNvSpPr>
          <p:nvPr/>
        </p:nvSpPr>
        <p:spPr bwMode="auto">
          <a:xfrm>
            <a:off x="699563" y="341922"/>
            <a:ext cx="7920879" cy="2894134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pPr algn="l">
              <a:defRPr/>
            </a:pPr>
            <a:r>
              <a:rPr lang="ru-RU" sz="3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Территории села расположены:</a:t>
            </a:r>
            <a:br>
              <a:rPr lang="ru-RU" sz="4000">
                <a:solidFill>
                  <a:srgbClr val="FF0000"/>
                </a:solidFill>
              </a:rPr>
            </a:br>
            <a:r>
              <a:rPr lang="ru-RU" sz="4000">
                <a:solidFill>
                  <a:srgbClr val="FF0000"/>
                </a:solidFill>
              </a:rPr>
              <a:t> </a:t>
            </a: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algn="l">
              <a:defRPr/>
            </a:pP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Детский сад «Ручеек»</a:t>
            </a:r>
            <a:endParaRPr sz="400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Фельдшерский пункт</a:t>
            </a:r>
            <a:b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Дом культуры </a:t>
            </a:r>
            <a:b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Магазин</a:t>
            </a:r>
            <a:endParaRPr lang="ru-RU" sz="2400">
              <a:solidFill>
                <a:srgbClr val="0000FF"/>
              </a:solidFill>
            </a:endParaRPr>
          </a:p>
        </p:txBody>
      </p:sp>
      <p:pic>
        <p:nvPicPr>
          <p:cNvPr id="943903251" name="Рисунок 9439032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99563" y="3429000"/>
            <a:ext cx="3577691" cy="2683269"/>
          </a:xfrm>
          <a:prstGeom prst="rect">
            <a:avLst/>
          </a:prstGeom>
        </p:spPr>
      </p:pic>
      <p:pic>
        <p:nvPicPr>
          <p:cNvPr id="1506953833" name="Picture 2" descr="C:\Users\Оксана Арифовна\Downloads\459C6F2B-FE1D-40C7-88FC-D21E51B429D4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519517" y="1191683"/>
            <a:ext cx="3615270" cy="2525347"/>
          </a:xfrm>
          <a:prstGeom prst="rect">
            <a:avLst/>
          </a:prstGeom>
          <a:noFill/>
        </p:spPr>
      </p:pic>
      <p:pic>
        <p:nvPicPr>
          <p:cNvPr id="519589066" name="Picture 2" descr="C:\Users\Acer\Desktop\на линейкууу\image.jp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660003" y="4109778"/>
            <a:ext cx="3345713" cy="1707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9377663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457810"/>
            <a:ext cx="8229600" cy="2326419"/>
          </a:xfrm>
        </p:spPr>
        <p:txBody>
          <a:bodyPr/>
          <a:lstStyle/>
          <a:p>
            <a:pPr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Численность классов: </a:t>
            </a:r>
            <a:r>
              <a:rPr sz="2800" b="1">
                <a:latin typeface="Times New Roman"/>
                <a:ea typeface="Times New Roman"/>
                <a:cs typeface="Times New Roman"/>
              </a:rPr>
              <a:t>11</a:t>
            </a:r>
            <a:br>
              <a:rPr sz="2800">
                <a:latin typeface="Times New Roman"/>
                <a:ea typeface="Times New Roman"/>
                <a:cs typeface="Times New Roman"/>
              </a:rPr>
            </a:br>
            <a:r>
              <a:rPr sz="2800">
                <a:latin typeface="Times New Roman"/>
                <a:ea typeface="Times New Roman"/>
                <a:cs typeface="Times New Roman"/>
              </a:rPr>
              <a:t>Численность обучающихся: </a:t>
            </a:r>
            <a:r>
              <a:rPr sz="2800" b="1">
                <a:latin typeface="Times New Roman"/>
                <a:ea typeface="Times New Roman"/>
                <a:cs typeface="Times New Roman"/>
              </a:rPr>
              <a:t>42</a:t>
            </a:r>
            <a:br>
              <a:rPr sz="2800" b="1">
                <a:latin typeface="Times New Roman"/>
                <a:ea typeface="Times New Roman"/>
                <a:cs typeface="Times New Roman"/>
              </a:rPr>
            </a:br>
            <a:r>
              <a:rPr sz="2400" b="0">
                <a:latin typeface="Times New Roman"/>
                <a:ea typeface="Times New Roman"/>
                <a:cs typeface="Times New Roman"/>
              </a:rPr>
              <a:t>Начальное образование: 20</a:t>
            </a:r>
            <a:br>
              <a:rPr sz="2400" b="0">
                <a:latin typeface="Times New Roman"/>
                <a:ea typeface="Times New Roman"/>
                <a:cs typeface="Times New Roman"/>
              </a:rPr>
            </a:br>
            <a:r>
              <a:rPr sz="2400" b="0">
                <a:latin typeface="Times New Roman"/>
                <a:ea typeface="Times New Roman"/>
                <a:cs typeface="Times New Roman"/>
              </a:rPr>
              <a:t>Основное образование: 20</a:t>
            </a:r>
            <a:br>
              <a:rPr sz="2400" b="0">
                <a:latin typeface="Times New Roman"/>
                <a:ea typeface="Times New Roman"/>
                <a:cs typeface="Times New Roman"/>
              </a:rPr>
            </a:br>
            <a:r>
              <a:rPr sz="2400" b="0">
                <a:latin typeface="Times New Roman"/>
                <a:ea typeface="Times New Roman"/>
                <a:cs typeface="Times New Roman"/>
              </a:rPr>
              <a:t>Среднее образование: 2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625543189" name="Рисунок 1625543188"/>
          <p:cNvPicPr>
            <a:picLocks noChangeAspect="1"/>
          </p:cNvPicPr>
          <p:nvPr/>
        </p:nvPicPr>
        <p:blipFill>
          <a:blip r:embed="rId2"/>
          <a:srcRect l="12032" t="26709" r="7704" b="2064"/>
          <a:stretch/>
        </p:blipFill>
        <p:spPr bwMode="auto">
          <a:xfrm>
            <a:off x="4831462" y="2784230"/>
            <a:ext cx="3706262" cy="2466730"/>
          </a:xfrm>
          <a:prstGeom prst="rect">
            <a:avLst/>
          </a:prstGeom>
        </p:spPr>
      </p:pic>
      <p:pic>
        <p:nvPicPr>
          <p:cNvPr id="845771827" name="Рисунок 845771826"/>
          <p:cNvPicPr>
            <a:picLocks noChangeAspect="1"/>
          </p:cNvPicPr>
          <p:nvPr/>
        </p:nvPicPr>
        <p:blipFill>
          <a:blip r:embed="rId3"/>
          <a:srcRect r="14730"/>
          <a:stretch/>
        </p:blipFill>
        <p:spPr bwMode="auto">
          <a:xfrm>
            <a:off x="481005" y="2784230"/>
            <a:ext cx="3855340" cy="25432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465170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199" y="708269"/>
            <a:ext cx="8229600" cy="2088172"/>
          </a:xfrm>
        </p:spPr>
        <p:txBody>
          <a:bodyPr/>
          <a:lstStyle/>
          <a:p>
            <a:pPr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Педагогический коллектив: 14 человек</a:t>
            </a:r>
            <a:br>
              <a:rPr sz="28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Высшая квалификационная категория: 1 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Первая квалификационная категория: 1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Участник областного конкурса «Учитель года 2014»: 1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Учителей из числа выпускников школы: 3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endParaRPr>
              <a:latin typeface="Times New Roman"/>
              <a:cs typeface="Times New Roman"/>
            </a:endParaRPr>
          </a:p>
        </p:txBody>
      </p:sp>
      <p:sp>
        <p:nvSpPr>
          <p:cNvPr id="1687956909" name="TextBox 1687956908"/>
          <p:cNvSpPr txBox="1"/>
          <p:nvPr/>
        </p:nvSpPr>
        <p:spPr bwMode="auto">
          <a:xfrm>
            <a:off x="1271248" y="2686538"/>
            <a:ext cx="67041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186935390" name="Рисунок 118693538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044211" y="2367657"/>
            <a:ext cx="5055577" cy="37916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5959811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-24422"/>
            <a:ext cx="8229600" cy="3382596"/>
          </a:xfrm>
        </p:spPr>
        <p:txBody>
          <a:bodyPr/>
          <a:lstStyle/>
          <a:p>
            <a:pPr>
              <a:defRPr/>
            </a:pPr>
            <a:br>
              <a:rPr sz="2800">
                <a:latin typeface="Times New Roman"/>
                <a:ea typeface="Times New Roman"/>
                <a:cs typeface="Times New Roman"/>
              </a:rPr>
            </a:br>
            <a:br>
              <a:rPr sz="2800">
                <a:latin typeface="Times New Roman"/>
                <a:ea typeface="Times New Roman"/>
                <a:cs typeface="Times New Roman"/>
              </a:rPr>
            </a:br>
            <a:r>
              <a:rPr sz="2800">
                <a:latin typeface="Times New Roman"/>
                <a:ea typeface="Times New Roman"/>
                <a:cs typeface="Times New Roman"/>
              </a:rPr>
              <a:t>Дополнительное образование:</a:t>
            </a:r>
            <a:br>
              <a:rPr sz="28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Школьный спортивный клуб «Ника»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Мини-футбол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Настольный теннис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Лапта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Кружок: Театр+; Волшебный сундучок;</a:t>
            </a:r>
            <a:br>
              <a:rPr sz="2200">
                <a:latin typeface="Times New Roman"/>
                <a:ea typeface="Times New Roman"/>
                <a:cs typeface="Times New Roman"/>
              </a:rPr>
            </a:br>
            <a:r>
              <a:rPr sz="2200">
                <a:latin typeface="Times New Roman"/>
                <a:ea typeface="Times New Roman"/>
                <a:cs typeface="Times New Roman"/>
              </a:rPr>
              <a:t>Меткий стрелок;</a:t>
            </a:r>
            <a:br>
              <a:rPr sz="2800">
                <a:latin typeface="Times New Roman"/>
                <a:ea typeface="Times New Roman"/>
                <a:cs typeface="Times New Roman"/>
              </a:rPr>
            </a:br>
            <a:endParaRPr>
              <a:latin typeface="Times New Roman"/>
              <a:cs typeface="Times New Roman"/>
            </a:endParaRPr>
          </a:p>
        </p:txBody>
      </p:sp>
      <p:pic>
        <p:nvPicPr>
          <p:cNvPr id="717402751" name="Рисунок 717402750"/>
          <p:cNvPicPr>
            <a:picLocks noChangeAspect="1"/>
          </p:cNvPicPr>
          <p:nvPr/>
        </p:nvPicPr>
        <p:blipFill>
          <a:blip r:embed="rId2"/>
          <a:srcRect l="13635" t="17450" r="7304"/>
          <a:stretch/>
        </p:blipFill>
        <p:spPr bwMode="auto">
          <a:xfrm>
            <a:off x="648461" y="3429000"/>
            <a:ext cx="3394807" cy="2658501"/>
          </a:xfrm>
          <a:prstGeom prst="rect">
            <a:avLst/>
          </a:prstGeom>
        </p:spPr>
      </p:pic>
      <p:pic>
        <p:nvPicPr>
          <p:cNvPr id="641643234" name="Рисунок 641643233"/>
          <p:cNvPicPr>
            <a:picLocks noChangeAspect="1"/>
          </p:cNvPicPr>
          <p:nvPr/>
        </p:nvPicPr>
        <p:blipFill>
          <a:blip r:embed="rId3"/>
          <a:srcRect l="29126" t="38105" r="7704" b="15846"/>
          <a:stretch/>
        </p:blipFill>
        <p:spPr bwMode="auto">
          <a:xfrm>
            <a:off x="4155401" y="3062653"/>
            <a:ext cx="4284020" cy="23421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461942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78557"/>
            <a:ext cx="8229600" cy="2527788"/>
          </a:xfrm>
        </p:spPr>
        <p:txBody>
          <a:bodyPr/>
          <a:lstStyle/>
          <a:p>
            <a:pPr>
              <a:defRPr/>
            </a:pPr>
            <a:r>
              <a:rPr sz="2400">
                <a:latin typeface="Times New Roman"/>
                <a:ea typeface="Times New Roman"/>
                <a:cs typeface="Times New Roman"/>
              </a:rPr>
              <a:t>На базе школы с 2022 года сформирован </a:t>
            </a:r>
            <a:br>
              <a:rPr sz="2400">
                <a:latin typeface="Times New Roman"/>
                <a:ea typeface="Times New Roman"/>
                <a:cs typeface="Times New Roman"/>
              </a:rPr>
            </a:br>
            <a:r>
              <a:rPr sz="2400">
                <a:latin typeface="Times New Roman"/>
                <a:ea typeface="Times New Roman"/>
                <a:cs typeface="Times New Roman"/>
              </a:rPr>
              <a:t>отряд Юнармейцев</a:t>
            </a:r>
            <a:br>
              <a:rPr sz="2600">
                <a:latin typeface="Times New Roman"/>
                <a:ea typeface="Times New Roman"/>
                <a:cs typeface="Times New Roman"/>
              </a:rPr>
            </a:br>
            <a:br>
              <a:rPr sz="2600">
                <a:latin typeface="Times New Roman"/>
                <a:ea typeface="Times New Roman"/>
                <a:cs typeface="Times New Roman"/>
              </a:rPr>
            </a:br>
            <a:r>
              <a:rPr sz="2400">
                <a:latin typeface="Times New Roman"/>
                <a:ea typeface="Times New Roman"/>
                <a:cs typeface="Times New Roman"/>
              </a:rPr>
              <a:t>В 2023 году открылось первичное отделение </a:t>
            </a:r>
            <a:br>
              <a:rPr sz="2400">
                <a:latin typeface="Times New Roman"/>
                <a:ea typeface="Times New Roman"/>
                <a:cs typeface="Times New Roman"/>
              </a:rPr>
            </a:br>
            <a:r>
              <a:rPr sz="2400">
                <a:latin typeface="Times New Roman"/>
                <a:ea typeface="Times New Roman"/>
                <a:cs typeface="Times New Roman"/>
              </a:rPr>
              <a:t>«Движения Первых» </a:t>
            </a:r>
            <a:endParaRPr/>
          </a:p>
        </p:txBody>
      </p:sp>
      <p:pic>
        <p:nvPicPr>
          <p:cNvPr id="1810187041" name="Рисунок 1810187040"/>
          <p:cNvPicPr>
            <a:picLocks noChangeAspect="1"/>
          </p:cNvPicPr>
          <p:nvPr/>
        </p:nvPicPr>
        <p:blipFill>
          <a:blip r:embed="rId2"/>
          <a:srcRect t="14423" b="21295"/>
          <a:stretch/>
        </p:blipFill>
        <p:spPr bwMode="auto">
          <a:xfrm>
            <a:off x="534865" y="2906345"/>
            <a:ext cx="3435134" cy="2944167"/>
          </a:xfrm>
          <a:prstGeom prst="rect">
            <a:avLst/>
          </a:prstGeom>
        </p:spPr>
      </p:pic>
      <p:pic>
        <p:nvPicPr>
          <p:cNvPr id="1500021020" name="Picture 2" descr="C:\Users\Оксана Арифовна\Downloads\99C8AAD7-7343-4A81-9BA2-E10C1DC27E4E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287262" y="2906345"/>
            <a:ext cx="3949494" cy="2944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1285059" name="Заголовок 2"/>
          <p:cNvSpPr>
            <a:spLocks noGrp="1"/>
          </p:cNvSpPr>
          <p:nvPr>
            <p:ph type="title"/>
          </p:nvPr>
        </p:nvSpPr>
        <p:spPr bwMode="auto">
          <a:xfrm>
            <a:off x="611825" y="338326"/>
            <a:ext cx="7992621" cy="5826975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ru-RU" sz="2800" b="1">
                <a:solidFill>
                  <a:schemeClr val="tx1"/>
                </a:solidFill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Требуется учитель математики </a:t>
            </a:r>
            <a:r>
              <a:rPr lang="en-US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br>
              <a:rPr lang="en-US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постоянное место работы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 </a:t>
            </a: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МОУ «Нижнеильиновская СОШ» 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Учебная  нагрузка: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b="0">
                <a:latin typeface="Times New Roman"/>
                <a:ea typeface="Times New Roman"/>
                <a:cs typeface="Times New Roman"/>
              </a:rPr>
              <a:t>40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часов + (по желанию дополнительные часы </a:t>
            </a:r>
            <a:r>
              <a:rPr lang="ru-RU" sz="2600" b="0">
                <a:latin typeface="Times New Roman"/>
                <a:ea typeface="Times New Roman"/>
                <a:cs typeface="Times New Roman"/>
              </a:rPr>
              <a:t>3 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 в неделю. 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Заработная плата: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b="0">
                <a:latin typeface="Times New Roman"/>
                <a:ea typeface="Times New Roman"/>
                <a:cs typeface="Times New Roman"/>
              </a:rPr>
              <a:t>60000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Классное руководство: 1042р + 5000р вознаграждение и до 1500р из фонда зарплаты. (кл. рук. по желанию)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latin typeface="Times New Roman"/>
                <a:ea typeface="Times New Roman"/>
                <a:cs typeface="Times New Roman"/>
              </a:rPr>
              <a:t>Итого: до 70000 руб. (с кл.рук )</a:t>
            </a:r>
            <a:br>
              <a:rPr lang="ru-RU" sz="2800" b="1">
                <a:solidFill>
                  <a:schemeClr val="tx1"/>
                </a:solidFill>
                <a:latin typeface="Monotype Corsiva"/>
                <a:cs typeface="Calibri"/>
              </a:rPr>
            </a:br>
            <a:endParaRPr lang="ru-RU" sz="2800" b="1">
              <a:solidFill>
                <a:schemeClr val="tx1"/>
              </a:solidFill>
              <a:latin typeface="Monotype Corsiva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6732089" name="Заголовок 2"/>
          <p:cNvSpPr>
            <a:spLocks noGrp="1"/>
          </p:cNvSpPr>
          <p:nvPr>
            <p:ph type="title"/>
          </p:nvPr>
        </p:nvSpPr>
        <p:spPr bwMode="auto">
          <a:xfrm>
            <a:off x="672883" y="338326"/>
            <a:ext cx="7931562" cy="5826975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ru-RU" sz="2800" b="1">
                <a:solidFill>
                  <a:schemeClr val="tx1"/>
                </a:solidFill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Требуется учитель биологии и географии </a:t>
            </a:r>
            <a:r>
              <a:rPr lang="en-US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br>
              <a:rPr lang="en-US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постоянное место работы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 </a:t>
            </a:r>
            <a:r>
              <a:rPr lang="ru-RU" sz="2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МОУ «Нижнеильиновская СОШ» 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Учебная  нагрузка: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биология-18ч., география-12 ч.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Заработная плата: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b="0">
                <a:latin typeface="Times New Roman"/>
                <a:ea typeface="Times New Roman"/>
                <a:cs typeface="Times New Roman"/>
              </a:rPr>
              <a:t>55000</a:t>
            </a: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Классное руководство: 1042р + 5000р вознаграждение и до 1500р из фонда зарплаты. (кл. рук. по желанию)</a:t>
            </a:r>
            <a:br>
              <a:rPr lang="ru-RU" sz="2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600" b="0">
                <a:latin typeface="Times New Roman"/>
                <a:ea typeface="Times New Roman"/>
                <a:cs typeface="Times New Roman"/>
              </a:rPr>
              <a:t>Итого: до 65000 руб. (с кл.рук )</a:t>
            </a:r>
            <a:br>
              <a:rPr lang="ru-RU" sz="2800" b="1">
                <a:solidFill>
                  <a:schemeClr val="tx1"/>
                </a:solidFill>
                <a:latin typeface="Monotype Corsiva"/>
                <a:cs typeface="Calibri"/>
              </a:rPr>
            </a:br>
            <a:endParaRPr lang="ru-RU" sz="2800" b="1">
              <a:solidFill>
                <a:schemeClr val="tx1"/>
              </a:solidFill>
              <a:latin typeface="Monotype Corsiva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6439763" name="Заголовок 1"/>
          <p:cNvSpPr>
            <a:spLocks noGrp="1"/>
          </p:cNvSpPr>
          <p:nvPr>
            <p:ph type="title"/>
          </p:nvPr>
        </p:nvSpPr>
        <p:spPr bwMode="auto">
          <a:xfrm>
            <a:off x="4301608" y="-24421"/>
            <a:ext cx="4014804" cy="6189725"/>
          </a:xfrm>
        </p:spPr>
        <p:txBody>
          <a:bodyPr/>
          <a:lstStyle/>
          <a:p>
            <a:pPr>
              <a:defRPr/>
            </a:pPr>
            <a:r>
              <a:rPr lang="ru-RU" sz="2000" b="0">
                <a:solidFill>
                  <a:schemeClr val="tx1"/>
                </a:solidFill>
                <a:latin typeface="Times New Roman"/>
              </a:rPr>
              <a:t>- Предоставляется 1-комнатная благоустроенная квартира.</a:t>
            </a: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r>
              <a:rPr lang="ru-RU" sz="2000" b="0">
                <a:solidFill>
                  <a:schemeClr val="tx1"/>
                </a:solidFill>
                <a:latin typeface="Times New Roman"/>
              </a:rPr>
              <a:t>-Предоставление льгот по оплате жилищно-коммунальных услуг в сельской местности.</a:t>
            </a: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r>
              <a:rPr lang="ru-RU" sz="2000" b="0">
                <a:solidFill>
                  <a:schemeClr val="tx1"/>
                </a:solidFill>
                <a:latin typeface="Times New Roman"/>
              </a:rPr>
              <a:t>-Оплачивается отпуск 10 к.д для обустройства на новом месте.</a:t>
            </a: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r>
              <a:rPr lang="ru-RU" sz="2000" b="0">
                <a:solidFill>
                  <a:schemeClr val="tx1"/>
                </a:solidFill>
                <a:latin typeface="Times New Roman"/>
              </a:rPr>
              <a:t>-Оказывается помощь в проведении необходимого текущего ремонта в квартире.</a:t>
            </a:r>
            <a:br>
              <a:rPr lang="ru-RU" sz="2000" b="0">
                <a:solidFill>
                  <a:schemeClr val="tx1"/>
                </a:solidFill>
                <a:latin typeface="Times New Roman"/>
              </a:rPr>
            </a:br>
            <a:endParaRPr sz="1600" b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653808835" name="Рисунок 65380883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8365" y="2039324"/>
            <a:ext cx="3761152" cy="28208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7535424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sz="8000"/>
              <a:t>ДОБРО</a:t>
            </a:r>
          </a:p>
          <a:p>
            <a:pPr marL="0" indent="0" algn="ctr">
              <a:buFont typeface="Arial"/>
              <a:buNone/>
              <a:defRPr/>
            </a:pPr>
            <a:r>
              <a:rPr sz="8000"/>
              <a:t>ПОЖАЛОВАТЬ!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0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0011</Template>
  <TotalTime>0</TotalTime>
  <Words>387</Words>
  <Application>Microsoft Office PowerPoint</Application>
  <DocSecurity>0</DocSecurity>
  <PresentationFormat>Экран (4:3)</PresentationFormat>
  <Paragraphs>15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Impact</vt:lpstr>
      <vt:lpstr>Monotype Corsiva</vt:lpstr>
      <vt:lpstr>Times New Roman</vt:lpstr>
      <vt:lpstr>0011</vt:lpstr>
      <vt:lpstr> МОУ «Нижнеильиновская СОШ» Дата основания: 1986 г.  </vt:lpstr>
      <vt:lpstr>   </vt:lpstr>
      <vt:lpstr>Презентация PowerPoint</vt:lpstr>
      <vt:lpstr>Численность классов: 11 Численность обучающихся: 42 Начальное образование: 20 Основное образование: 20 Среднее образование: 2</vt:lpstr>
      <vt:lpstr>Педагогический коллектив: 14 человек Высшая квалификационная категория: 1  Первая квалификационная категория: 1 Участник областного конкурса «Учитель года 2014»: 1 Учителей из числа выпускников школы: 3 </vt:lpstr>
      <vt:lpstr>  Дополнительное образование: Школьный спортивный клуб «Ника» Мини-футбол Настольный теннис Лапта Кружок: Театр+; Волшебный сундучок; Меткий стрелок; </vt:lpstr>
      <vt:lpstr>На базе школы с 2022 года сформирован  отряд Юнармейцев  В 2023 году открылось первичное отделение  «Движения Первых» </vt:lpstr>
      <vt:lpstr> Требуется учитель математики   на постоянное место работы в  МОУ «Нижнеильиновская СОШ»  Учебная  нагрузка: 40 часов + (по желанию дополнительные часы 3 ч в неделю.  Заработная плата: 60000  Классное руководство: 1042р + 5000р вознаграждение и до 1500р из фонда зарплаты. (кл. рук. по желанию) Итого: до 70000 руб. (с кл.рук ) </vt:lpstr>
      <vt:lpstr> Требуется учитель биологии и географии   на постоянное место работы в  МОУ «Нижнеильиновская СОШ»  Учебная  нагрузка: биология-18ч., география-12 ч. Заработная плата: 55000  Классное руководство: 1042р + 5000р вознаграждение и до 1500р из фонда зарплаты. (кл. рук. по желанию) Итого: до 65000 руб. (с кл.рук ) </vt:lpstr>
      <vt:lpstr>- Предоставляется 1-комнатная благоустроенная квартира.  -Предоставление льгот по оплате жилищно-коммунальных услуг в сельской местности.  -Оплачивается отпуск 10 к.д для обустройства на новом месте.  -Оказывается помощь в проведении необходимого текущего ремонта в квартире. </vt:lpstr>
      <vt:lpstr>Презентация PowerPoint</vt:lpstr>
    </vt:vector>
  </TitlesOfParts>
  <Manager/>
  <Company>Home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</dc:creator>
  <cp:keywords/>
  <dc:description/>
  <cp:lastModifiedBy>ucheba</cp:lastModifiedBy>
  <cp:revision>75</cp:revision>
  <dcterms:created xsi:type="dcterms:W3CDTF">2013-07-09T05:10:45Z</dcterms:created>
  <dcterms:modified xsi:type="dcterms:W3CDTF">2024-03-22T02:16:31Z</dcterms:modified>
  <cp:category/>
  <dc:identifier/>
  <cp:contentStatus/>
  <dc:language/>
  <cp:version/>
</cp:coreProperties>
</file>