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2" r:id="rId6"/>
    <p:sldId id="263" r:id="rId7"/>
    <p:sldId id="264" r:id="rId8"/>
    <p:sldId id="271" r:id="rId9"/>
    <p:sldId id="266" r:id="rId10"/>
    <p:sldId id="267" r:id="rId11"/>
    <p:sldId id="269" r:id="rId12"/>
    <p:sldId id="270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26.02.2024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26.02.2024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26.02.2024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26.02.2024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mailto:vpKoroli@gmail.com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oktkrl.obramur.ru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2910" y="5715016"/>
            <a:ext cx="7772400" cy="1470025"/>
          </a:xfrm>
        </p:spPr>
        <p:txBody>
          <a:bodyPr>
            <a:normAutofit/>
          </a:bodyPr>
          <a:lstStyle/>
          <a:p>
            <a:r>
              <a:rPr lang="ru-RU" sz="2000" dirty="0" err="1">
                <a:solidFill>
                  <a:schemeClr val="bg1"/>
                </a:solidFill>
                <a:latin typeface="Bookman Old Style" pitchFamily="18" charset="0"/>
                <a:ea typeface="+mn-ea"/>
                <a:cs typeface="+mn-cs"/>
              </a:rPr>
              <a:t>Королинская</a:t>
            </a:r>
            <a:r>
              <a:rPr lang="ru-RU" sz="2000" dirty="0">
                <a:solidFill>
                  <a:schemeClr val="bg1"/>
                </a:solidFill>
                <a:latin typeface="Bookman Old Style" pitchFamily="18" charset="0"/>
                <a:ea typeface="+mn-ea"/>
                <a:cs typeface="+mn-cs"/>
              </a:rPr>
              <a:t> школа основана в  1976 год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pPr>
              <a:spcBef>
                <a:spcPct val="0"/>
              </a:spcBef>
            </a:pPr>
            <a:r>
              <a:rPr lang="ru-RU" sz="2800" dirty="0">
                <a:solidFill>
                  <a:schemeClr val="bg1"/>
                </a:solidFill>
                <a:latin typeface="Bookman Old Style" pitchFamily="18" charset="0"/>
              </a:rPr>
              <a:t>Муниципальное бюджетное общеобразовательное учреждение "Средняя общеобразовательная школа села Короли имени И. Г. </a:t>
            </a:r>
            <a:r>
              <a:rPr lang="ru-RU" sz="2800" dirty="0" err="1">
                <a:solidFill>
                  <a:schemeClr val="bg1"/>
                </a:solidFill>
                <a:latin typeface="Bookman Old Style" pitchFamily="18" charset="0"/>
              </a:rPr>
              <a:t>Цевуна</a:t>
            </a:r>
            <a:r>
              <a:rPr lang="ru-RU" sz="2800" dirty="0">
                <a:solidFill>
                  <a:schemeClr val="bg1"/>
                </a:solidFill>
                <a:latin typeface="Bookman Old Style" pitchFamily="18" charset="0"/>
              </a:rPr>
              <a:t>"</a:t>
            </a:r>
          </a:p>
        </p:txBody>
      </p:sp>
      <p:pic>
        <p:nvPicPr>
          <p:cNvPr id="1028" name="Picture 4" descr="https://sun9-29.userapi.com/impg/bKmZcBNBNLZYR8rs83xLMjVZRNKvUq3SAkdxhw/a2W_ao_CKU4.jpg?size=1280x960&amp;quality=95&amp;sign=4011f4fad73fe9554d72a96785f3aefa&amp;type=album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14480" y="142852"/>
            <a:ext cx="5619705" cy="357183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1643042" y="1357298"/>
            <a:ext cx="5429288" cy="2554545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2000" b="1" dirty="0">
                <a:solidFill>
                  <a:schemeClr val="bg1"/>
                </a:solidFill>
                <a:latin typeface="Bookman Old Style" pitchFamily="18" charset="0"/>
              </a:rPr>
              <a:t>Количество  классов – 12.</a:t>
            </a:r>
          </a:p>
          <a:p>
            <a:pPr>
              <a:buFont typeface="Arial" pitchFamily="34" charset="0"/>
              <a:buChar char="•"/>
            </a:pPr>
            <a:r>
              <a:rPr lang="ru-RU" sz="2000" b="1" dirty="0">
                <a:solidFill>
                  <a:schemeClr val="bg1"/>
                </a:solidFill>
                <a:latin typeface="Bookman Old Style" pitchFamily="18" charset="0"/>
              </a:rPr>
              <a:t>Общая численность обучающихся – 26.</a:t>
            </a:r>
          </a:p>
          <a:p>
            <a:pPr>
              <a:buFont typeface="Arial" pitchFamily="34" charset="0"/>
              <a:buChar char="•"/>
            </a:pPr>
            <a:r>
              <a:rPr lang="ru-RU" sz="2000" b="1" dirty="0">
                <a:solidFill>
                  <a:schemeClr val="bg1"/>
                </a:solidFill>
                <a:latin typeface="Bookman Old Style" pitchFamily="18" charset="0"/>
              </a:rPr>
              <a:t>1-4 классы – 4;</a:t>
            </a:r>
          </a:p>
          <a:p>
            <a:pPr>
              <a:buFont typeface="Arial" pitchFamily="34" charset="0"/>
              <a:buChar char="•"/>
            </a:pPr>
            <a:r>
              <a:rPr lang="ru-RU" sz="2000" b="1" dirty="0">
                <a:solidFill>
                  <a:schemeClr val="bg1"/>
                </a:solidFill>
                <a:latin typeface="Bookman Old Style" pitchFamily="18" charset="0"/>
              </a:rPr>
              <a:t>5-9 классы – 17;</a:t>
            </a:r>
          </a:p>
          <a:p>
            <a:pPr>
              <a:buFont typeface="Arial" pitchFamily="34" charset="0"/>
              <a:buChar char="•"/>
            </a:pPr>
            <a:r>
              <a:rPr lang="ru-RU" sz="2000" b="1" dirty="0">
                <a:solidFill>
                  <a:schemeClr val="bg1"/>
                </a:solidFill>
                <a:latin typeface="Bookman Old Style" pitchFamily="18" charset="0"/>
              </a:rPr>
              <a:t>10-11 классы – 5.</a:t>
            </a:r>
          </a:p>
          <a:p>
            <a:pPr>
              <a:buFont typeface="Arial" pitchFamily="34" charset="0"/>
              <a:buChar char="•"/>
            </a:pPr>
            <a:r>
              <a:rPr lang="ru-RU" sz="2000" b="1" dirty="0">
                <a:solidFill>
                  <a:schemeClr val="bg1"/>
                </a:solidFill>
                <a:latin typeface="Bookman Old Style" pitchFamily="18" charset="0"/>
              </a:rPr>
              <a:t>Обучение в 1 смену.</a:t>
            </a:r>
          </a:p>
          <a:p>
            <a:pPr>
              <a:buFont typeface="Arial" pitchFamily="34" charset="0"/>
              <a:buChar char="•"/>
            </a:pPr>
            <a:r>
              <a:rPr lang="ru-RU" sz="2000" b="1" dirty="0">
                <a:solidFill>
                  <a:schemeClr val="bg1"/>
                </a:solidFill>
                <a:latin typeface="Bookman Old Style" pitchFamily="18" charset="0"/>
              </a:rPr>
              <a:t>  9.00 – 14.00</a:t>
            </a:r>
          </a:p>
        </p:txBody>
      </p:sp>
      <p:sp>
        <p:nvSpPr>
          <p:cNvPr id="7" name="Содержимое 6"/>
          <p:cNvSpPr txBox="1">
            <a:spLocks noGrp="1"/>
          </p:cNvSpPr>
          <p:nvPr>
            <p:ph idx="1"/>
          </p:nvPr>
        </p:nvSpPr>
        <p:spPr>
          <a:xfrm>
            <a:off x="1714480" y="4500570"/>
            <a:ext cx="4214842" cy="1154162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1500" b="1" dirty="0">
                <a:solidFill>
                  <a:schemeClr val="bg1"/>
                </a:solidFill>
                <a:latin typeface="Bookman Old Style" pitchFamily="18" charset="0"/>
              </a:rPr>
              <a:t>10 учебных кабинетов</a:t>
            </a:r>
          </a:p>
          <a:p>
            <a:pPr>
              <a:buFont typeface="Arial" pitchFamily="34" charset="0"/>
              <a:buChar char="•"/>
            </a:pPr>
            <a:r>
              <a:rPr lang="ru-RU" sz="1500" b="1" dirty="0">
                <a:solidFill>
                  <a:schemeClr val="bg1"/>
                </a:solidFill>
                <a:latin typeface="Bookman Old Style" pitchFamily="18" charset="0"/>
              </a:rPr>
              <a:t>Спортивный зал</a:t>
            </a:r>
          </a:p>
          <a:p>
            <a:pPr>
              <a:buFont typeface="Arial" pitchFamily="34" charset="0"/>
              <a:buChar char="•"/>
            </a:pPr>
            <a:r>
              <a:rPr lang="ru-RU" sz="1500" b="1" dirty="0">
                <a:solidFill>
                  <a:schemeClr val="bg1"/>
                </a:solidFill>
                <a:latin typeface="Bookman Old Style" pitchFamily="18" charset="0"/>
              </a:rPr>
              <a:t>Библиотека</a:t>
            </a:r>
          </a:p>
          <a:p>
            <a:pPr>
              <a:buNone/>
            </a:pPr>
            <a:endParaRPr lang="ru-RU" sz="1500" b="1" dirty="0">
              <a:solidFill>
                <a:schemeClr val="bg1"/>
              </a:solidFill>
              <a:latin typeface="Bookman Old Style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Содержимое 6" descr="WhatsApp Image 2024-02-21 at 15.10.56.jpe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3255290" cy="2480743"/>
          </a:xfrm>
        </p:spPr>
      </p:pic>
      <p:sp>
        <p:nvSpPr>
          <p:cNvPr id="6" name="Содержимое 5"/>
          <p:cNvSpPr txBox="1">
            <a:spLocks/>
          </p:cNvSpPr>
          <p:nvPr/>
        </p:nvSpPr>
        <p:spPr>
          <a:xfrm>
            <a:off x="571472" y="2714620"/>
            <a:ext cx="6572296" cy="3071834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 fontScale="70000" lnSpcReduction="20000"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В школе работают </a:t>
            </a:r>
            <a:r>
              <a:rPr lang="ru-RU" sz="3200" dirty="0">
                <a:solidFill>
                  <a:schemeClr val="bg1"/>
                </a:solidFill>
                <a:latin typeface="Bookman Old Style" pitchFamily="18" charset="0"/>
              </a:rPr>
              <a:t>10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 учителей. педагог-библиотекарь, советник директора по воспитанию, заместители директора по УВР.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Учителя высшей кв.категории – 2;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Учителя 1 кв.категории -2;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Молодые педагоги – 2;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Пед.работники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 - выпускники 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школы – </a:t>
            </a:r>
            <a:r>
              <a:rPr lang="ru-RU" sz="3200" dirty="0">
                <a:solidFill>
                  <a:schemeClr val="bg1"/>
                </a:solidFill>
                <a:latin typeface="Bookman Old Style" pitchFamily="18" charset="0"/>
              </a:rPr>
              <a:t>5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.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8" name="Рисунок 7" descr="WhatsApp Image 2024-02-21 at 15.10.58.jpe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4876" y="0"/>
            <a:ext cx="4289133" cy="2821445"/>
          </a:xfrm>
          <a:prstGeom prst="rect">
            <a:avLst/>
          </a:prstGeom>
        </p:spPr>
      </p:pic>
      <p:pic>
        <p:nvPicPr>
          <p:cNvPr id="10" name="Рисунок 9" descr="WhatsApp Image 2024-02-21 at 15.10.57.jpeg"/>
          <p:cNvPicPr>
            <a:picLocks noChangeAspect="1"/>
          </p:cNvPicPr>
          <p:nvPr/>
        </p:nvPicPr>
        <p:blipFill>
          <a:blip r:embed="rId5"/>
          <a:srcRect t="34375"/>
          <a:stretch>
            <a:fillRect/>
          </a:stretch>
        </p:blipFill>
        <p:spPr>
          <a:xfrm>
            <a:off x="6357950" y="3857628"/>
            <a:ext cx="2786050" cy="2812876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Заголовок 7"/>
          <p:cNvSpPr txBox="1">
            <a:spLocks/>
          </p:cNvSpPr>
          <p:nvPr/>
        </p:nvSpPr>
        <p:spPr>
          <a:xfrm>
            <a:off x="142844" y="214290"/>
            <a:ext cx="8229600" cy="11430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0" i="0" u="none" strike="noStrike" kern="1200" cap="none" spc="0" normalizeH="0" baseline="0" noProof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Образовательные</a:t>
            </a:r>
            <a:r>
              <a:rPr kumimoji="0" lang="ru-RU" sz="4400" b="0" i="0" u="none" strike="noStrike" kern="1200" cap="none" spc="0" normalizeH="0" baseline="0" noProof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программы </a:t>
            </a: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Содержимое 4"/>
          <p:cNvSpPr>
            <a:spLocks noGrp="1"/>
          </p:cNvSpPr>
          <p:nvPr>
            <p:ph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2400" b="1" dirty="0">
                <a:latin typeface="Bookman Old Style" pitchFamily="18" charset="0"/>
              </a:rPr>
              <a:t>Начального общего образования (1-4 класс)</a:t>
            </a:r>
          </a:p>
          <a:p>
            <a:r>
              <a:rPr lang="ru-RU" sz="2400" b="1" dirty="0">
                <a:latin typeface="Bookman Old Style" pitchFamily="18" charset="0"/>
              </a:rPr>
              <a:t>Основного общего образования (5-9 класс)</a:t>
            </a:r>
          </a:p>
          <a:p>
            <a:r>
              <a:rPr lang="ru-RU" sz="2400" b="1" dirty="0">
                <a:latin typeface="Bookman Old Style" pitchFamily="18" charset="0"/>
              </a:rPr>
              <a:t>Среднего общего образования  (10-11 класс)</a:t>
            </a:r>
          </a:p>
          <a:p>
            <a:pPr algn="ctr">
              <a:buNone/>
            </a:pPr>
            <a:r>
              <a:rPr lang="ru-RU" sz="1700" b="1" dirty="0">
                <a:solidFill>
                  <a:schemeClr val="tx1"/>
                </a:solidFill>
                <a:latin typeface="Bookman Old Style" pitchFamily="18" charset="0"/>
              </a:rPr>
              <a:t>Естественнонаучный профиль</a:t>
            </a:r>
          </a:p>
          <a:p>
            <a:pPr algn="ctr">
              <a:buNone/>
            </a:pPr>
            <a:r>
              <a:rPr lang="ru-RU" sz="1700" b="1" dirty="0">
                <a:solidFill>
                  <a:schemeClr val="tx1"/>
                </a:solidFill>
                <a:latin typeface="Bookman Old Style" pitchFamily="18" charset="0"/>
              </a:rPr>
              <a:t>Гуманитарный профиль</a:t>
            </a:r>
          </a:p>
          <a:p>
            <a:pPr algn="ctr">
              <a:buNone/>
            </a:pPr>
            <a:r>
              <a:rPr lang="ru-RU" sz="1700" b="1" dirty="0">
                <a:solidFill>
                  <a:schemeClr val="tx1"/>
                </a:solidFill>
                <a:latin typeface="Bookman Old Style" pitchFamily="18" charset="0"/>
              </a:rPr>
              <a:t> </a:t>
            </a:r>
          </a:p>
          <a:p>
            <a:pPr>
              <a:buNone/>
            </a:pPr>
            <a:endParaRPr lang="ru-RU" dirty="0">
              <a:latin typeface="Bookman Old Style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428604"/>
            <a:ext cx="8229600" cy="1143000"/>
          </a:xfrm>
        </p:spPr>
        <p:txBody>
          <a:bodyPr>
            <a:normAutofit fontScale="90000"/>
          </a:bodyPr>
          <a:lstStyle/>
          <a:p>
            <a:pPr lvl="0"/>
            <a:r>
              <a:rPr lang="ru-RU" dirty="0">
                <a:solidFill>
                  <a:schemeClr val="bg1"/>
                </a:solidFill>
                <a:latin typeface="Bookman Old Style" pitchFamily="18" charset="0"/>
                <a:ea typeface="+mn-ea"/>
                <a:cs typeface="+mn-cs"/>
              </a:rPr>
              <a:t>Общественные движения школьников</a:t>
            </a:r>
            <a:br>
              <a:rPr lang="ru-RU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</a:b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Font typeface="Wingdings" pitchFamily="2" charset="2"/>
              <a:buChar char="§"/>
              <a:defRPr/>
            </a:pPr>
            <a:r>
              <a:rPr lang="ru-RU" dirty="0">
                <a:solidFill>
                  <a:schemeClr val="bg1"/>
                </a:solidFill>
                <a:latin typeface="Bookman Old Style" pitchFamily="18" charset="0"/>
              </a:rPr>
              <a:t>Юнармейский отряд «Звезда»;</a:t>
            </a:r>
          </a:p>
          <a:p>
            <a:pPr lvl="0">
              <a:buFont typeface="Wingdings" pitchFamily="2" charset="2"/>
              <a:buChar char="§"/>
              <a:defRPr/>
            </a:pPr>
            <a:r>
              <a:rPr lang="ru-RU" dirty="0">
                <a:solidFill>
                  <a:schemeClr val="bg1"/>
                </a:solidFill>
                <a:latin typeface="Bookman Old Style" pitchFamily="18" charset="0"/>
              </a:rPr>
              <a:t>Волонтерский отряд;</a:t>
            </a:r>
          </a:p>
          <a:p>
            <a:pPr lvl="0">
              <a:buFont typeface="Wingdings" pitchFamily="2" charset="2"/>
              <a:buChar char="§"/>
              <a:defRPr/>
            </a:pPr>
            <a:r>
              <a:rPr lang="ru-RU" dirty="0">
                <a:solidFill>
                  <a:schemeClr val="bg1"/>
                </a:solidFill>
                <a:latin typeface="Bookman Old Style" pitchFamily="18" charset="0"/>
              </a:rPr>
              <a:t>Движение Первых;</a:t>
            </a:r>
          </a:p>
          <a:p>
            <a:pPr lvl="0">
              <a:buFont typeface="Wingdings" pitchFamily="2" charset="2"/>
              <a:buChar char="§"/>
              <a:defRPr/>
            </a:pPr>
            <a:r>
              <a:rPr lang="ru-RU" dirty="0">
                <a:solidFill>
                  <a:schemeClr val="bg1"/>
                </a:solidFill>
                <a:latin typeface="Bookman Old Style" pitchFamily="18" charset="0"/>
              </a:rPr>
              <a:t>Орлята России.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Содержимое 6" descr="photo_5379984612199093526_y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214810" y="0"/>
            <a:ext cx="4374631" cy="3280973"/>
          </a:xfrm>
        </p:spPr>
      </p:pic>
      <p:pic>
        <p:nvPicPr>
          <p:cNvPr id="6" name="Рисунок 5" descr="photo_5346114491512906540_y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4070987" cy="3102357"/>
          </a:xfrm>
          <a:prstGeom prst="rect">
            <a:avLst/>
          </a:prstGeom>
        </p:spPr>
      </p:pic>
      <p:pic>
        <p:nvPicPr>
          <p:cNvPr id="9" name="Рисунок 8" descr="photo_5379984612199093520_y.jpg"/>
          <p:cNvPicPr>
            <a:picLocks noChangeAspect="1"/>
          </p:cNvPicPr>
          <p:nvPr/>
        </p:nvPicPr>
        <p:blipFill>
          <a:blip r:embed="rId5"/>
          <a:srcRect l="31944" t="23958" r="11111"/>
          <a:stretch>
            <a:fillRect/>
          </a:stretch>
        </p:blipFill>
        <p:spPr>
          <a:xfrm>
            <a:off x="6736640" y="3214686"/>
            <a:ext cx="2407360" cy="3857628"/>
          </a:xfrm>
          <a:prstGeom prst="rect">
            <a:avLst/>
          </a:prstGeom>
        </p:spPr>
      </p:pic>
      <p:pic>
        <p:nvPicPr>
          <p:cNvPr id="11" name="Рисунок 10" descr="photo_5379984612199093525_y.jpg"/>
          <p:cNvPicPr>
            <a:picLocks noChangeAspect="1"/>
          </p:cNvPicPr>
          <p:nvPr/>
        </p:nvPicPr>
        <p:blipFill>
          <a:blip r:embed="rId6"/>
          <a:srcRect l="25000" t="26041" r="11718" b="7291"/>
          <a:stretch>
            <a:fillRect/>
          </a:stretch>
        </p:blipFill>
        <p:spPr>
          <a:xfrm>
            <a:off x="571472" y="3071810"/>
            <a:ext cx="6143668" cy="4071942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Содержимое 6" descr="photo_5379984612199093521_y.jpg"/>
          <p:cNvPicPr>
            <a:picLocks noGrp="1" noChangeAspect="1"/>
          </p:cNvPicPr>
          <p:nvPr>
            <p:ph idx="1"/>
          </p:nvPr>
        </p:nvPicPr>
        <p:blipFill>
          <a:blip r:embed="rId3"/>
          <a:srcRect l="13873" r="11482" b="28973"/>
          <a:stretch>
            <a:fillRect/>
          </a:stretch>
        </p:blipFill>
        <p:spPr>
          <a:xfrm>
            <a:off x="6500826" y="0"/>
            <a:ext cx="2428892" cy="5138011"/>
          </a:xfrm>
        </p:spPr>
      </p:pic>
      <p:pic>
        <p:nvPicPr>
          <p:cNvPr id="6" name="Рисунок 5" descr="photo_5379984612199093528_y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" y="0"/>
            <a:ext cx="6394235" cy="3000372"/>
          </a:xfrm>
          <a:prstGeom prst="rect">
            <a:avLst/>
          </a:prstGeom>
        </p:spPr>
      </p:pic>
      <p:pic>
        <p:nvPicPr>
          <p:cNvPr id="8" name="Рисунок 7" descr="photo_5379984612199093527_y.jpg"/>
          <p:cNvPicPr>
            <a:picLocks noChangeAspect="1"/>
          </p:cNvPicPr>
          <p:nvPr/>
        </p:nvPicPr>
        <p:blipFill>
          <a:blip r:embed="rId5"/>
          <a:srcRect t="26041" b="34375"/>
          <a:stretch>
            <a:fillRect/>
          </a:stretch>
        </p:blipFill>
        <p:spPr>
          <a:xfrm>
            <a:off x="428596" y="3143248"/>
            <a:ext cx="6090987" cy="321471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bg1"/>
                </a:solidFill>
                <a:latin typeface="Bookman Old Style" pitchFamily="18" charset="0"/>
              </a:rPr>
              <a:t>Подвоз школьников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00100" y="1571612"/>
            <a:ext cx="3714776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  <a:latin typeface="Bookman Old Style" pitchFamily="18" charset="0"/>
              </a:rPr>
              <a:t>Осуществляется двумя автобусами из села Смелое и села </a:t>
            </a:r>
            <a:r>
              <a:rPr lang="ru-RU" sz="2400" dirty="0">
                <a:solidFill>
                  <a:schemeClr val="bg1"/>
                </a:solidFill>
              </a:rPr>
              <a:t>Г</a:t>
            </a:r>
            <a:r>
              <a:rPr lang="ru-RU" sz="2400" dirty="0">
                <a:solidFill>
                  <a:schemeClr val="bg1"/>
                </a:solidFill>
                <a:latin typeface="Bookman Old Style" pitchFamily="18" charset="0"/>
              </a:rPr>
              <a:t>еоргиевка</a:t>
            </a:r>
          </a:p>
          <a:p>
            <a:endParaRPr lang="ru-RU" dirty="0"/>
          </a:p>
        </p:txBody>
      </p:sp>
      <p:pic>
        <p:nvPicPr>
          <p:cNvPr id="9" name="Рисунок 8" descr="WhatsApp Image 2024-02-20 at 20.06.55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5245" y="2928934"/>
            <a:ext cx="5238755" cy="3929066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683568" y="548680"/>
            <a:ext cx="78488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>
                <a:solidFill>
                  <a:schemeClr val="bg1"/>
                </a:solidFill>
                <a:latin typeface="Bookman Old Style" pitchFamily="18" charset="0"/>
                <a:ea typeface="+mj-ea"/>
                <a:cs typeface="+mj-cs"/>
              </a:rPr>
              <a:t>Администрация школы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714480" y="1285860"/>
            <a:ext cx="35719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chemeClr val="bg1"/>
                </a:solidFill>
                <a:latin typeface="Bookman Old Style" pitchFamily="18" charset="0"/>
                <a:ea typeface="+mj-ea"/>
                <a:cs typeface="+mj-cs"/>
              </a:rPr>
              <a:t>Директор</a:t>
            </a:r>
            <a:r>
              <a:rPr lang="ru-RU" dirty="0"/>
              <a:t>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2976" y="1785926"/>
            <a:ext cx="4929222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chemeClr val="bg1"/>
                </a:solidFill>
                <a:ea typeface="+mj-ea"/>
                <a:cs typeface="+mj-cs"/>
              </a:rPr>
              <a:t>Дарья Сергеевна Кузьмина</a:t>
            </a:r>
          </a:p>
          <a:p>
            <a:r>
              <a:rPr lang="ru-RU" sz="2800" dirty="0">
                <a:solidFill>
                  <a:schemeClr val="bg1"/>
                </a:solidFill>
                <a:ea typeface="+mj-ea"/>
                <a:cs typeface="+mj-cs"/>
              </a:rPr>
              <a:t>Учитель физической </a:t>
            </a:r>
          </a:p>
          <a:p>
            <a:r>
              <a:rPr lang="ru-RU" sz="2800" dirty="0">
                <a:solidFill>
                  <a:schemeClr val="bg1"/>
                </a:solidFill>
                <a:ea typeface="+mj-ea"/>
                <a:cs typeface="+mj-cs"/>
              </a:rPr>
              <a:t>культуры </a:t>
            </a:r>
          </a:p>
          <a:p>
            <a:endParaRPr lang="ru-RU" sz="3200" dirty="0">
              <a:solidFill>
                <a:schemeClr val="bg1"/>
              </a:solidFill>
              <a:ea typeface="+mj-ea"/>
              <a:cs typeface="+mj-cs"/>
            </a:endParaRPr>
          </a:p>
          <a:p>
            <a:r>
              <a:rPr lang="ru-RU" sz="2800" dirty="0">
                <a:solidFill>
                  <a:schemeClr val="bg1"/>
                </a:solidFill>
                <a:ea typeface="+mj-ea"/>
                <a:cs typeface="+mj-cs"/>
              </a:rPr>
              <a:t>Стаж работы: 15 лет 3 месяца</a:t>
            </a:r>
          </a:p>
          <a:p>
            <a:r>
              <a:rPr lang="ru-RU" sz="2800" dirty="0">
                <a:solidFill>
                  <a:schemeClr val="bg1"/>
                </a:solidFill>
                <a:ea typeface="+mj-ea"/>
                <a:cs typeface="+mj-cs"/>
              </a:rPr>
              <a:t>Стаж административной работы: 4 месяца </a:t>
            </a:r>
          </a:p>
        </p:txBody>
      </p:sp>
      <p:pic>
        <p:nvPicPr>
          <p:cNvPr id="10" name="Содержимое 9" descr="WhatsApp Image 2024-02-20 at 19.40.34.jpe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786446" y="1643050"/>
            <a:ext cx="3021182" cy="4525963"/>
          </a:xfr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" name="Содержимое 8" descr="WhatsApp Image 2024-02-20 at 19.57.12.jpe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357818" y="1571612"/>
            <a:ext cx="3394472" cy="4525963"/>
          </a:xfrm>
        </p:spPr>
      </p:pic>
      <p:sp>
        <p:nvSpPr>
          <p:cNvPr id="5" name="TextBox 4"/>
          <p:cNvSpPr txBox="1"/>
          <p:nvPr/>
        </p:nvSpPr>
        <p:spPr>
          <a:xfrm>
            <a:off x="683568" y="548680"/>
            <a:ext cx="78488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>
                <a:solidFill>
                  <a:schemeClr val="bg1"/>
                </a:solidFill>
                <a:latin typeface="Bookman Old Style" pitchFamily="18" charset="0"/>
                <a:ea typeface="+mj-ea"/>
                <a:cs typeface="+mj-cs"/>
              </a:rPr>
              <a:t>Администрация школы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071538" y="1285860"/>
            <a:ext cx="4572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b="1" u="sng" dirty="0">
                <a:solidFill>
                  <a:schemeClr val="bg1"/>
                </a:solidFill>
              </a:rPr>
              <a:t>Заместитель директора по учебно-воспитательной работе</a:t>
            </a:r>
            <a:endParaRPr lang="ru-RU" sz="2000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42976" y="2071678"/>
            <a:ext cx="4357718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chemeClr val="bg1"/>
                </a:solidFill>
                <a:ea typeface="+mj-ea"/>
                <a:cs typeface="+mj-cs"/>
              </a:rPr>
              <a:t>Екатерина Викторовна      Лебедь</a:t>
            </a:r>
          </a:p>
          <a:p>
            <a:r>
              <a:rPr lang="ru-RU" sz="2400" b="1" dirty="0">
                <a:solidFill>
                  <a:schemeClr val="bg1"/>
                </a:solidFill>
                <a:ea typeface="+mj-ea"/>
                <a:cs typeface="+mj-cs"/>
              </a:rPr>
              <a:t>Учитель начальных классов</a:t>
            </a:r>
          </a:p>
          <a:p>
            <a:endParaRPr lang="ru-RU" sz="3200" b="1" dirty="0">
              <a:solidFill>
                <a:schemeClr val="bg1"/>
              </a:solidFill>
              <a:ea typeface="+mj-ea"/>
              <a:cs typeface="+mj-cs"/>
            </a:endParaRPr>
          </a:p>
          <a:p>
            <a:r>
              <a:rPr lang="ru-RU" sz="2800" b="1" dirty="0">
                <a:solidFill>
                  <a:schemeClr val="bg1"/>
                </a:solidFill>
                <a:ea typeface="+mj-ea"/>
                <a:cs typeface="+mj-cs"/>
              </a:rPr>
              <a:t>Стаж работы: 1 год 3 месяца</a:t>
            </a:r>
          </a:p>
          <a:p>
            <a:r>
              <a:rPr lang="ru-RU" sz="2800" b="1" dirty="0">
                <a:solidFill>
                  <a:schemeClr val="bg1"/>
                </a:solidFill>
                <a:ea typeface="+mj-ea"/>
                <a:cs typeface="+mj-cs"/>
              </a:rPr>
              <a:t>Стаж административной работы: 3 месяца </a:t>
            </a:r>
          </a:p>
          <a:p>
            <a:endParaRPr lang="ru-RU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5" name="Содержимое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08792950"/>
              </p:ext>
            </p:extLst>
          </p:nvPr>
        </p:nvGraphicFramePr>
        <p:xfrm>
          <a:off x="214282" y="785794"/>
          <a:ext cx="8786116" cy="5558898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1965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885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682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3273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50354">
                <a:tc>
                  <a:txBody>
                    <a:bodyPr/>
                    <a:lstStyle/>
                    <a:p>
                      <a:r>
                        <a:rPr lang="ru-RU" sz="1200" dirty="0"/>
                        <a:t>Вакансии</a:t>
                      </a:r>
                      <a:endParaRPr lang="ru-RU" sz="1200" dirty="0">
                        <a:latin typeface="Bookman Old Style" pitchFamily="18" charset="0"/>
                      </a:endParaRP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Количество</a:t>
                      </a:r>
                      <a:r>
                        <a:rPr lang="ru-RU" sz="1200" baseline="0" dirty="0"/>
                        <a:t> мест</a:t>
                      </a:r>
                      <a:endParaRPr lang="ru-RU" sz="1200" dirty="0">
                        <a:latin typeface="Bookman Old Style" pitchFamily="18" charset="0"/>
                      </a:endParaRP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kern="1200" dirty="0"/>
                        <a:t>Меры соц. поддержки, предоставляемые </a:t>
                      </a:r>
                    </a:p>
                    <a:p>
                      <a:pPr algn="ctr"/>
                      <a:r>
                        <a:rPr lang="ru-RU" sz="1200" kern="1200" dirty="0"/>
                        <a:t>за счёт средств</a:t>
                      </a:r>
                    </a:p>
                    <a:p>
                      <a:pPr algn="ctr"/>
                      <a:r>
                        <a:rPr lang="ru-RU" sz="1200" kern="1200" dirty="0"/>
                        <a:t>местного бюджета </a:t>
                      </a:r>
                      <a:endParaRPr lang="ru-RU" sz="1200" b="1" kern="1200" dirty="0">
                        <a:solidFill>
                          <a:schemeClr val="lt1"/>
                        </a:solidFill>
                        <a:latin typeface="Bookman Old Style" pitchFamily="18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kern="1200" dirty="0"/>
                        <a:t>Предоставление дополнительных социальных гарантий работнику</a:t>
                      </a:r>
                      <a:endParaRPr lang="ru-RU" sz="1200" dirty="0">
                        <a:latin typeface="Bookman Old Style" pitchFamily="18" charset="0"/>
                      </a:endParaRP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4074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Учитель</a:t>
                      </a:r>
                      <a:r>
                        <a:rPr lang="ru-RU" sz="2000" baseline="0" dirty="0"/>
                        <a:t> м</a:t>
                      </a:r>
                      <a:r>
                        <a:rPr lang="ru-RU" sz="2000" dirty="0"/>
                        <a:t>атематика</a:t>
                      </a:r>
                      <a:r>
                        <a:rPr lang="ru-RU" sz="2000" baseline="0" dirty="0"/>
                        <a:t> 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dirty="0"/>
                        <a:t>1 учитель </a:t>
                      </a:r>
                    </a:p>
                    <a:p>
                      <a:pPr algn="ctr"/>
                      <a:r>
                        <a:rPr lang="ru-RU" sz="1400" kern="1200" dirty="0"/>
                        <a:t>1 ставка </a:t>
                      </a:r>
                      <a:endParaRPr lang="ru-RU" sz="1400" i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 rowSpan="5">
                  <a:txBody>
                    <a:bodyPr/>
                    <a:lstStyle/>
                    <a:p>
                      <a:pPr algn="ctr"/>
                      <a:r>
                        <a:rPr lang="ru-RU" sz="1400" kern="1200" dirty="0"/>
                        <a:t>1. </a:t>
                      </a:r>
                    </a:p>
                    <a:p>
                      <a:pPr algn="ctr"/>
                      <a:r>
                        <a:rPr lang="ru-RU" sz="1400" kern="1200" dirty="0"/>
                        <a:t>Единовременная</a:t>
                      </a:r>
                      <a:r>
                        <a:rPr lang="ru-RU" sz="1400" kern="1200" baseline="0" dirty="0"/>
                        <a:t> выплата </a:t>
                      </a:r>
                      <a:r>
                        <a:rPr lang="ru-RU" sz="1400" kern="1200" dirty="0"/>
                        <a:t>молодому специалисту = 50 тыс. руб.</a:t>
                      </a:r>
                    </a:p>
                    <a:p>
                      <a:pPr algn="ctr"/>
                      <a:endParaRPr lang="ru-RU" sz="1400" kern="1200" dirty="0"/>
                    </a:p>
                    <a:p>
                      <a:pPr algn="ctr"/>
                      <a:r>
                        <a:rPr lang="ru-RU" sz="1400" kern="1200" dirty="0"/>
                        <a:t>2. Предоставление льгот по оплате жилищно-коммунальных услуг в сельской местности.</a:t>
                      </a:r>
                    </a:p>
                    <a:p>
                      <a:pPr algn="ctr"/>
                      <a:endParaRPr lang="ru-RU" sz="1400" kern="1200" dirty="0"/>
                    </a:p>
                    <a:p>
                      <a:pPr algn="ctr"/>
                      <a:r>
                        <a:rPr lang="ru-RU" sz="1400" kern="1200" dirty="0"/>
                        <a:t>3. Стимулирующие выплаты по итогам труда.</a:t>
                      </a:r>
                    </a:p>
                    <a:p>
                      <a:pPr algn="ctr"/>
                      <a:endParaRPr lang="ru-RU" sz="1400" kern="1200" dirty="0"/>
                    </a:p>
                    <a:p>
                      <a:pPr algn="ctr"/>
                      <a:r>
                        <a:rPr lang="ru-RU" sz="1400" kern="1200" dirty="0"/>
                        <a:t>4. </a:t>
                      </a:r>
                    </a:p>
                    <a:p>
                      <a:pPr algn="ctr"/>
                      <a:r>
                        <a:rPr lang="ru-RU" sz="1400" kern="1200" dirty="0"/>
                        <a:t>Компенсация за съём жилья (до 75% от суммы, но не более 10000 </a:t>
                      </a:r>
                      <a:r>
                        <a:rPr lang="ru-RU" sz="1400" kern="1200" dirty="0" err="1"/>
                        <a:t>р</a:t>
                      </a:r>
                      <a:endParaRPr lang="ru-RU" sz="1400" kern="1200" dirty="0">
                        <a:solidFill>
                          <a:schemeClr val="dk1"/>
                        </a:solidFill>
                        <a:latin typeface="Bookman Old Style" pitchFamily="18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 rowSpan="5">
                  <a:txBody>
                    <a:bodyPr/>
                    <a:lstStyle/>
                    <a:p>
                      <a:pPr algn="ctr"/>
                      <a:r>
                        <a:rPr lang="ru-RU" sz="1400" kern="1200" dirty="0"/>
                        <a:t>Льгота по оплате коммунальных услуг, полный соц.пакет</a:t>
                      </a:r>
                      <a:endParaRPr lang="ru-RU" sz="1400" dirty="0">
                        <a:latin typeface="Bookman Old Style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22926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Учитель русского языка и литературы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dirty="0"/>
                        <a:t>1 учитель </a:t>
                      </a:r>
                    </a:p>
                    <a:p>
                      <a:pPr algn="ctr"/>
                      <a:r>
                        <a:rPr lang="ru-RU" sz="1100" kern="1200" dirty="0"/>
                        <a:t>1 ставка </a:t>
                      </a:r>
                    </a:p>
                    <a:p>
                      <a:pPr algn="ctr"/>
                      <a:endParaRPr lang="ru-RU" sz="1400" i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Bookman Old Style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64074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Учитель биологии/химии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dirty="0"/>
                        <a:t>1 учитель </a:t>
                      </a:r>
                    </a:p>
                    <a:p>
                      <a:pPr algn="ctr"/>
                      <a:r>
                        <a:rPr lang="ru-RU" sz="1100" kern="1200" dirty="0"/>
                        <a:t>1 ставка </a:t>
                      </a:r>
                    </a:p>
                    <a:p>
                      <a:pPr algn="ctr"/>
                      <a:endParaRPr lang="ru-RU" sz="1400" i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Bookman Old Style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4741">
                <a:tc>
                  <a:txBody>
                    <a:bodyPr/>
                    <a:lstStyle/>
                    <a:p>
                      <a:pPr algn="ctr"/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i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Bookman Old Style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758664">
                <a:tc>
                  <a:txBody>
                    <a:bodyPr/>
                    <a:lstStyle/>
                    <a:p>
                      <a:pPr algn="ctr"/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kern="1200" dirty="0"/>
                    </a:p>
                    <a:p>
                      <a:pPr marL="0" algn="ctr" defTabSz="914400" rtl="0" eaLnBrk="1" latinLnBrk="0" hangingPunct="1"/>
                      <a:r>
                        <a:rPr lang="ru-RU" sz="1400" kern="1200" dirty="0"/>
                        <a:t>Оклад учителя – 14358 </a:t>
                      </a:r>
                      <a:r>
                        <a:rPr lang="ru-RU" sz="1400" kern="1200" dirty="0" err="1"/>
                        <a:t>руб</a:t>
                      </a:r>
                      <a:r>
                        <a:rPr lang="ru-RU" sz="1400" kern="1200" dirty="0"/>
                        <a:t>, +оплата за установленную нагрузку +30% дальневосточных</a:t>
                      </a:r>
                      <a:r>
                        <a:rPr lang="ru-RU" sz="1400" kern="1200" baseline="0" dirty="0"/>
                        <a:t> +30% за проживание в южных районах Амурской области .</a:t>
                      </a:r>
                      <a:endParaRPr lang="ru-RU" sz="1400" i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sz="1400" kern="1200" dirty="0">
                        <a:solidFill>
                          <a:schemeClr val="dk1"/>
                        </a:solidFill>
                        <a:latin typeface="Bookman Old Style" pitchFamily="18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Bookman Old Style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1071538" y="500042"/>
            <a:ext cx="6143668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>
                <a:solidFill>
                  <a:schemeClr val="bg1"/>
                </a:solidFill>
                <a:latin typeface="Bookman Old Style" pitchFamily="18" charset="0"/>
              </a:rPr>
              <a:t>Контактные данные:</a:t>
            </a:r>
            <a:br>
              <a:rPr lang="ru-RU" dirty="0">
                <a:latin typeface="Bookman Old Style" pitchFamily="18" charset="0"/>
              </a:rPr>
            </a:b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857224" y="1500174"/>
            <a:ext cx="67151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7" name="Содержимое 2"/>
          <p:cNvSpPr txBox="1">
            <a:spLocks/>
          </p:cNvSpPr>
          <p:nvPr/>
        </p:nvSpPr>
        <p:spPr>
          <a:xfrm>
            <a:off x="285720" y="1752600"/>
            <a:ext cx="855348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 fontAlgn="base">
              <a:spcBef>
                <a:spcPct val="20000"/>
              </a:spcBef>
              <a:buFont typeface="Arial" pitchFamily="34" charset="0"/>
              <a:buChar char="•"/>
            </a:pPr>
            <a:r>
              <a:rPr lang="ru-RU" sz="2800" dirty="0">
                <a:solidFill>
                  <a:schemeClr val="bg1"/>
                </a:solidFill>
                <a:latin typeface="Bookman Old Style" pitchFamily="18" charset="0"/>
              </a:rPr>
              <a:t>676885, Россия, Амурская область, Октябрьский район, с. Короли, ул. Луговая, д. 15</a:t>
            </a:r>
          </a:p>
          <a:p>
            <a:pPr marL="342900" lvl="0" indent="-342900" fontAlgn="base">
              <a:spcBef>
                <a:spcPct val="20000"/>
              </a:spcBef>
              <a:buFont typeface="Arial" pitchFamily="34" charset="0"/>
              <a:buChar char="•"/>
            </a:pPr>
            <a:r>
              <a:rPr kumimoji="0" lang="ru-RU" sz="2800" b="1" i="0" u="sng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Телефон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:</a:t>
            </a:r>
            <a:r>
              <a:rPr lang="ru-RU" sz="2800" dirty="0">
                <a:solidFill>
                  <a:schemeClr val="bg1"/>
                </a:solidFill>
                <a:latin typeface="Bookman Old Style" pitchFamily="18" charset="0"/>
              </a:rPr>
              <a:t>8(41652)22-4-04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800" b="1" i="0" u="sng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Телефон директора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: 89146155467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 (телеграмм,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whatsapp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)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Bookman Old Style" pitchFamily="18" charset="0"/>
              <a:ea typeface="+mn-ea"/>
              <a:cs typeface="+mn-cs"/>
            </a:endParaRPr>
          </a:p>
          <a:p>
            <a:pPr marL="342900" lvl="0" indent="-342900" fontAlgn="base">
              <a:spcBef>
                <a:spcPct val="20000"/>
              </a:spcBef>
              <a:buFont typeface="Arial" pitchFamily="34" charset="0"/>
              <a:buChar char="•"/>
            </a:pPr>
            <a:r>
              <a:rPr kumimoji="0" lang="ru-RU" sz="2800" b="1" i="0" u="sng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e-mail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:</a:t>
            </a:r>
            <a:r>
              <a:rPr lang="en-US" sz="2800" b="1" dirty="0">
                <a:solidFill>
                  <a:schemeClr val="bg1"/>
                </a:solidFill>
                <a:hlinkClick r:id="rId3" tooltip="Написать письмо"/>
              </a:rPr>
              <a:t>vpKoroli@gmail.com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Bookman Old Style" pitchFamily="18" charset="0"/>
              <a:ea typeface="+mn-ea"/>
              <a:cs typeface="+mn-cs"/>
            </a:endParaRPr>
          </a:p>
          <a:p>
            <a:pPr marL="342900" lvl="0" indent="-342900" fontAlgn="base">
              <a:spcBef>
                <a:spcPct val="20000"/>
              </a:spcBef>
              <a:buFont typeface="Arial" pitchFamily="34" charset="0"/>
              <a:buChar char="•"/>
            </a:pPr>
            <a:r>
              <a:rPr kumimoji="0" lang="ru-RU" sz="2800" b="1" i="0" u="sng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Сайт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: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 </a:t>
            </a:r>
            <a:r>
              <a:rPr lang="en-US" sz="2800" b="1" dirty="0">
                <a:solidFill>
                  <a:schemeClr val="bg1"/>
                </a:solidFill>
                <a:hlinkClick r:id="rId4"/>
              </a:rPr>
              <a:t>http://www.oktkrl.obramur.ru/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Bookman Old Style" pitchFamily="18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181</TotalTime>
  <Words>402</Words>
  <Application>Microsoft Office PowerPoint</Application>
  <PresentationFormat>Экран (4:3)</PresentationFormat>
  <Paragraphs>81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7" baseType="lpstr">
      <vt:lpstr>Arial</vt:lpstr>
      <vt:lpstr>Bookman Old Style</vt:lpstr>
      <vt:lpstr>Calibri</vt:lpstr>
      <vt:lpstr>Wingdings</vt:lpstr>
      <vt:lpstr>Тема Office</vt:lpstr>
      <vt:lpstr>Королинская школа основана в  1976 год</vt:lpstr>
      <vt:lpstr>Презентация PowerPoint</vt:lpstr>
      <vt:lpstr>Презентация PowerPoint</vt:lpstr>
      <vt:lpstr>Презентация PowerPoint</vt:lpstr>
      <vt:lpstr>Общественные движения школьников </vt:lpstr>
      <vt:lpstr>Презентация PowerPoint</vt:lpstr>
      <vt:lpstr>Презентация PowerPoint</vt:lpstr>
      <vt:lpstr>Подвоз школьников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Королинская школа основана в  1976 год</dc:title>
  <dc:creator>Екатерина Лебедь</dc:creator>
  <cp:lastModifiedBy>ucheba</cp:lastModifiedBy>
  <cp:revision>20</cp:revision>
  <dcterms:created xsi:type="dcterms:W3CDTF">2024-02-19T12:48:09Z</dcterms:created>
  <dcterms:modified xsi:type="dcterms:W3CDTF">2024-02-25T23:36:46Z</dcterms:modified>
</cp:coreProperties>
</file>