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>
      <p:cViewPr varScale="1">
        <p:scale>
          <a:sx n="71" d="100"/>
          <a:sy n="71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B4F4848-E880-4ED1-884E-9D0C9E031EB1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73DBB-E2A5-4291-833B-FA55841AAD5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="" xmlns:p14="http://schemas.microsoft.com/office/powerpoint/2010/main" val="25692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F02F02-23ED-4D46-99C4-D6797606DF7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="" xmlns:p14="http://schemas.microsoft.com/office/powerpoint/2010/main" val="1428418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144337-FCC4-44E9-86D1-B4B5BB06277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="" xmlns:p14="http://schemas.microsoft.com/office/powerpoint/2010/main" val="3896347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8DA83-CA9C-473B-ADCD-7CF1AF36D62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="" xmlns:p14="http://schemas.microsoft.com/office/powerpoint/2010/main" val="3092718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F231C5-57DA-4910-9CCA-8E50D5C0A8A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="" xmlns:p14="http://schemas.microsoft.com/office/powerpoint/2010/main" val="2604262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50A52C-96EB-456D-8F66-4D7678C5ADE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="" xmlns:p14="http://schemas.microsoft.com/office/powerpoint/2010/main" val="1771435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305646-F91F-4FC6-9368-C6682FFC3CC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="" xmlns:p14="http://schemas.microsoft.com/office/powerpoint/2010/main" val="3966741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9AC71-04A4-473E-95BE-08F30CEEA06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="" xmlns:p14="http://schemas.microsoft.com/office/powerpoint/2010/main" val="137628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F196D-14F0-401A-AC8D-BA7FD1FD77A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="" xmlns:p14="http://schemas.microsoft.com/office/powerpoint/2010/main" val="2721012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A34187-9F7C-4D77-ACDA-115977B33F7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="" xmlns:p14="http://schemas.microsoft.com/office/powerpoint/2010/main" val="3109294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4A1117-B750-4D03-AFE9-A1E4F9F1E040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arch_school_novosp@obramur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6341319"/>
            <a:ext cx="7772400" cy="516681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ОБЩЕОБРАЗОВАТЕЛЬНОЕ </a:t>
            </a:r>
            <a:r>
              <a:rPr lang="ru-RU" sz="1800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БЮДЖЕТНОЕ УЧРЕЖДЕНИЕ</a:t>
            </a:r>
            <a:r>
              <a:rPr lang="ru-RU" sz="1800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«СРЕДНЯЯ ОБЩЕОБРАЗОВАТЕЛЬНАЯ ШКОЛА С. НОВОСПАССК»</a:t>
            </a:r>
            <a:r>
              <a:rPr lang="ru-RU" sz="1800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10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0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alt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836712"/>
            <a:ext cx="7424342" cy="49363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51720" y="188640"/>
            <a:ext cx="5050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АРХАРИНСКИЙ МУНИЦИПАЛЬНЫЙ ОКРУГ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95535" y="188640"/>
            <a:ext cx="3844227" cy="2883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85492" y="3571876"/>
            <a:ext cx="4129978" cy="3097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357686" y="428604"/>
            <a:ext cx="45720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 школе 50 обучающихся:</a:t>
            </a:r>
          </a:p>
          <a:p>
            <a:pPr marL="631825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НОО – 13;</a:t>
            </a:r>
          </a:p>
          <a:p>
            <a:pPr marL="631825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ООО – 32;</a:t>
            </a:r>
          </a:p>
          <a:p>
            <a:pPr marL="631825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СОО – 5.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3571876"/>
            <a:ext cx="50720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Коллектив - 15 педагогов:</a:t>
            </a:r>
          </a:p>
          <a:p>
            <a:endParaRPr lang="ru-RU" sz="11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высшая 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квалификационная категория – 2,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первая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квалификационная категория – 10.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68932" y="260648"/>
            <a:ext cx="8218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Lato"/>
              </a:rPr>
              <a:t>Центр образования </a:t>
            </a:r>
            <a:r>
              <a:rPr lang="ru-RU" b="1" dirty="0" err="1" smtClean="0">
                <a:latin typeface="Lato"/>
              </a:rPr>
              <a:t>естественно-научной</a:t>
            </a:r>
            <a:endParaRPr lang="ru-RU" b="1" dirty="0" smtClean="0">
              <a:latin typeface="Lato"/>
            </a:endParaRPr>
          </a:p>
          <a:p>
            <a:pPr algn="ctr"/>
            <a:r>
              <a:rPr lang="ru-RU" b="1" dirty="0" smtClean="0">
                <a:latin typeface="Lato"/>
              </a:rPr>
              <a:t> </a:t>
            </a:r>
            <a:r>
              <a:rPr lang="ru-RU" b="1" dirty="0">
                <a:latin typeface="Lato"/>
              </a:rPr>
              <a:t>и технологической направленности </a:t>
            </a:r>
            <a:endParaRPr lang="ru-RU" dirty="0">
              <a:latin typeface="Lato"/>
            </a:endParaRPr>
          </a:p>
          <a:p>
            <a:pPr algn="ctr"/>
            <a:r>
              <a:rPr lang="ru-RU" b="1" dirty="0">
                <a:latin typeface="Lato"/>
              </a:rPr>
              <a:t>«Точка роста» на базе МОБУ «СОШ с. </a:t>
            </a:r>
            <a:r>
              <a:rPr lang="ru-RU" b="1" smtClean="0">
                <a:latin typeface="Lato"/>
              </a:rPr>
              <a:t>Новоспасск»</a:t>
            </a:r>
            <a:endParaRPr lang="ru-RU" b="0" i="0" dirty="0">
              <a:effectLst/>
              <a:latin typeface="Lato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23528" y="1204289"/>
            <a:ext cx="2511017" cy="334802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screen"/>
          <a:srcRect l="-1" r="-3509"/>
          <a:stretch/>
        </p:blipFill>
        <p:spPr>
          <a:xfrm>
            <a:off x="3059832" y="1204289"/>
            <a:ext cx="2311772" cy="295232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 cstate="screen"/>
          <a:srcRect/>
          <a:stretch/>
        </p:blipFill>
        <p:spPr>
          <a:xfrm>
            <a:off x="929554" y="4052594"/>
            <a:ext cx="3648490" cy="25922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371604" y="1204289"/>
            <a:ext cx="3629166" cy="291687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871218" y="4052594"/>
            <a:ext cx="3815938" cy="26418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4676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33" y="133114"/>
            <a:ext cx="4668011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61223" y="166058"/>
            <a:ext cx="4283968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23728" y="2924944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910455" y="6407563"/>
            <a:ext cx="3501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Кабинет английского языка</a:t>
            </a:r>
            <a:endParaRPr lang="ru-RU" b="1" i="1" dirty="0"/>
          </a:p>
        </p:txBody>
      </p:sp>
    </p:spTree>
    <p:extLst>
      <p:ext uri="{BB962C8B-B14F-4D97-AF65-F5344CB8AC3E}">
        <p14:creationId xmlns="" xmlns:p14="http://schemas.microsoft.com/office/powerpoint/2010/main" val="113192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14290"/>
            <a:ext cx="8640960" cy="6383062"/>
          </a:xfrm>
        </p:spPr>
        <p:txBody>
          <a:bodyPr/>
          <a:lstStyle/>
          <a:p>
            <a:pPr marL="0" indent="360363" algn="ctr">
              <a:buNone/>
            </a:pPr>
            <a:r>
              <a:rPr lang="ru-RU" sz="2200" b="1" dirty="0" smtClean="0">
                <a:solidFill>
                  <a:srgbClr val="002060"/>
                </a:solidFill>
              </a:rPr>
              <a:t>Учитель английского языка</a:t>
            </a:r>
          </a:p>
          <a:p>
            <a:pPr marL="0" indent="360363" algn="ctr">
              <a:buNone/>
            </a:pPr>
            <a:endParaRPr lang="ru-RU" sz="2200" b="1" dirty="0" smtClean="0">
              <a:solidFill>
                <a:srgbClr val="002060"/>
              </a:solidFill>
            </a:endParaRPr>
          </a:p>
          <a:p>
            <a:pPr marL="0" indent="360363">
              <a:buNone/>
            </a:pPr>
            <a:r>
              <a:rPr lang="ru-RU" sz="2200" b="1" dirty="0" smtClean="0">
                <a:solidFill>
                  <a:srgbClr val="002060"/>
                </a:solidFill>
              </a:rPr>
              <a:t>Педагогическая нагрузка </a:t>
            </a:r>
            <a:r>
              <a:rPr lang="ru-RU" sz="2200" dirty="0" smtClean="0"/>
              <a:t>– 18 часов, классное руководство</a:t>
            </a:r>
          </a:p>
          <a:p>
            <a:pPr marL="0" indent="360363">
              <a:buNone/>
            </a:pPr>
            <a:endParaRPr lang="ru-RU" sz="1400" b="1" dirty="0" smtClean="0">
              <a:solidFill>
                <a:srgbClr val="002060"/>
              </a:solidFill>
            </a:endParaRPr>
          </a:p>
          <a:p>
            <a:pPr marL="0" indent="360363">
              <a:buNone/>
            </a:pPr>
            <a:r>
              <a:rPr lang="ru-RU" sz="2200" b="1" smtClean="0">
                <a:solidFill>
                  <a:srgbClr val="002060"/>
                </a:solidFill>
              </a:rPr>
              <a:t>Предоставляемые социальные </a:t>
            </a:r>
            <a:r>
              <a:rPr lang="ru-RU" sz="2200" b="1" dirty="0" smtClean="0">
                <a:solidFill>
                  <a:srgbClr val="002060"/>
                </a:solidFill>
              </a:rPr>
              <a:t>выплаты и льготы:</a:t>
            </a:r>
          </a:p>
          <a:p>
            <a:pPr>
              <a:buNone/>
            </a:pPr>
            <a:r>
              <a:rPr lang="ru-RU" sz="2400" dirty="0" smtClean="0"/>
              <a:t>1. Льготы по оплате жилищно-коммунальных услуг в сельской местности.</a:t>
            </a:r>
          </a:p>
          <a:p>
            <a:pPr>
              <a:buNone/>
            </a:pPr>
            <a:r>
              <a:rPr lang="ru-RU" sz="2400" dirty="0" smtClean="0"/>
              <a:t>2. Ежемесячная выплата молодому специалисту в размере 3 тыс. руб. в течение 2-х лет</a:t>
            </a:r>
          </a:p>
          <a:p>
            <a:pPr indent="17463">
              <a:buNone/>
            </a:pPr>
            <a:endParaRPr lang="ru-RU" sz="1400" b="1" dirty="0" smtClean="0">
              <a:solidFill>
                <a:srgbClr val="002060"/>
              </a:solidFill>
            </a:endParaRPr>
          </a:p>
          <a:p>
            <a:pPr indent="17463">
              <a:buNone/>
            </a:pPr>
            <a:r>
              <a:rPr lang="ru-RU" sz="2200" b="1" dirty="0" smtClean="0">
                <a:solidFill>
                  <a:srgbClr val="002060"/>
                </a:solidFill>
              </a:rPr>
              <a:t>Контактная информацию: </a:t>
            </a:r>
          </a:p>
          <a:p>
            <a:pPr indent="17463">
              <a:buNone/>
            </a:pPr>
            <a:r>
              <a:rPr lang="ru-RU" sz="2200" dirty="0" smtClean="0"/>
              <a:t>Тел. сот. 89143829166, тел. раб. 8(41648)36-4-15</a:t>
            </a:r>
          </a:p>
          <a:p>
            <a:pPr indent="17463">
              <a:buNone/>
            </a:pPr>
            <a:r>
              <a:rPr lang="ru-RU" sz="2200" dirty="0" smtClean="0"/>
              <a:t>Директор школы: Николаева Антонина Николаевна</a:t>
            </a:r>
          </a:p>
          <a:p>
            <a:pPr indent="17463">
              <a:buNone/>
            </a:pPr>
            <a:endParaRPr lang="ru-RU" sz="1400" b="1" dirty="0" smtClean="0">
              <a:solidFill>
                <a:srgbClr val="002060"/>
              </a:solidFill>
            </a:endParaRPr>
          </a:p>
          <a:p>
            <a:pPr indent="17463">
              <a:buNone/>
            </a:pPr>
            <a:r>
              <a:rPr lang="ru-RU" sz="2200" b="1" dirty="0" smtClean="0">
                <a:solidFill>
                  <a:srgbClr val="002060"/>
                </a:solidFill>
              </a:rPr>
              <a:t>Адрес электронной почты: </a:t>
            </a:r>
            <a:r>
              <a:rPr lang="ru-RU" sz="2200" dirty="0" smtClean="0">
                <a:hlinkClick r:id="rId2"/>
              </a:rPr>
              <a:t>arch_school_novosp@obramur.ru</a:t>
            </a:r>
            <a:endParaRPr lang="ru-RU" sz="2200" dirty="0" smtClean="0"/>
          </a:p>
          <a:p>
            <a:pPr indent="17463">
              <a:buNone/>
            </a:pPr>
            <a:r>
              <a:rPr lang="ru-RU" sz="2200" b="1" dirty="0" smtClean="0">
                <a:solidFill>
                  <a:srgbClr val="002060"/>
                </a:solidFill>
              </a:rPr>
              <a:t>Адрес сайта школы:  </a:t>
            </a:r>
            <a:r>
              <a:rPr lang="en-US" sz="2200" dirty="0" smtClean="0"/>
              <a:t>https://arhnsk.obramur.ru/</a:t>
            </a:r>
            <a:endParaRPr lang="ru-RU" sz="2200" b="1" dirty="0" smtClean="0">
              <a:solidFill>
                <a:srgbClr val="002060"/>
              </a:solidFill>
            </a:endParaRPr>
          </a:p>
          <a:p>
            <a:pPr indent="17463">
              <a:buNone/>
            </a:pPr>
            <a:endParaRPr lang="ru-RU" sz="2400" dirty="0" smtClean="0">
              <a:solidFill>
                <a:srgbClr val="002060"/>
              </a:solidFill>
            </a:endParaRPr>
          </a:p>
          <a:p>
            <a:pPr indent="17463">
              <a:buNone/>
            </a:pPr>
            <a:endParaRPr lang="ru-RU" dirty="0" smtClean="0"/>
          </a:p>
          <a:p>
            <a:pPr indent="17463"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CB140"/>
      </a:lt1>
      <a:dk2>
        <a:srgbClr val="000000"/>
      </a:dk2>
      <a:lt2>
        <a:srgbClr val="B2B2B2"/>
      </a:lt2>
      <a:accent1>
        <a:srgbClr val="FEE4BD"/>
      </a:accent1>
      <a:accent2>
        <a:srgbClr val="FCC572"/>
      </a:accent2>
      <a:accent3>
        <a:srgbClr val="FDD5AF"/>
      </a:accent3>
      <a:accent4>
        <a:srgbClr val="000000"/>
      </a:accent4>
      <a:accent5>
        <a:srgbClr val="FEEFDB"/>
      </a:accent5>
      <a:accent6>
        <a:srgbClr val="E4B267"/>
      </a:accent6>
      <a:hlink>
        <a:srgbClr val="6B532E"/>
      </a:hlink>
      <a:folHlink>
        <a:srgbClr val="C97A0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CB140"/>
        </a:lt1>
        <a:dk2>
          <a:srgbClr val="000000"/>
        </a:dk2>
        <a:lt2>
          <a:srgbClr val="B2B2B2"/>
        </a:lt2>
        <a:accent1>
          <a:srgbClr val="FEE4BD"/>
        </a:accent1>
        <a:accent2>
          <a:srgbClr val="FCC572"/>
        </a:accent2>
        <a:accent3>
          <a:srgbClr val="FDD5AF"/>
        </a:accent3>
        <a:accent4>
          <a:srgbClr val="000000"/>
        </a:accent4>
        <a:accent5>
          <a:srgbClr val="FEEFDB"/>
        </a:accent5>
        <a:accent6>
          <a:srgbClr val="E4B267"/>
        </a:accent6>
        <a:hlink>
          <a:srgbClr val="6B532E"/>
        </a:hlink>
        <a:folHlink>
          <a:srgbClr val="C97A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CB140"/>
        </a:lt1>
        <a:dk2>
          <a:srgbClr val="000000"/>
        </a:dk2>
        <a:lt2>
          <a:srgbClr val="B2B2B2"/>
        </a:lt2>
        <a:accent1>
          <a:srgbClr val="FB9E75"/>
        </a:accent1>
        <a:accent2>
          <a:srgbClr val="FCD740"/>
        </a:accent2>
        <a:accent3>
          <a:srgbClr val="FDD5AF"/>
        </a:accent3>
        <a:accent4>
          <a:srgbClr val="000000"/>
        </a:accent4>
        <a:accent5>
          <a:srgbClr val="FDCCBD"/>
        </a:accent5>
        <a:accent6>
          <a:srgbClr val="E4C339"/>
        </a:accent6>
        <a:hlink>
          <a:srgbClr val="A43E02"/>
        </a:hlink>
        <a:folHlink>
          <a:srgbClr val="A363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B140"/>
        </a:lt1>
        <a:dk2>
          <a:srgbClr val="000000"/>
        </a:dk2>
        <a:lt2>
          <a:srgbClr val="B2B2B2"/>
        </a:lt2>
        <a:accent1>
          <a:srgbClr val="D68102"/>
        </a:accent1>
        <a:accent2>
          <a:srgbClr val="0F8EBB"/>
        </a:accent2>
        <a:accent3>
          <a:srgbClr val="FDD5AF"/>
        </a:accent3>
        <a:accent4>
          <a:srgbClr val="000000"/>
        </a:accent4>
        <a:accent5>
          <a:srgbClr val="E8C1AA"/>
        </a:accent5>
        <a:accent6>
          <a:srgbClr val="0C80A9"/>
        </a:accent6>
        <a:hlink>
          <a:srgbClr val="A36303"/>
        </a:hlink>
        <a:folHlink>
          <a:srgbClr val="1C0F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CB140"/>
        </a:lt1>
        <a:dk2>
          <a:srgbClr val="000000"/>
        </a:dk2>
        <a:lt2>
          <a:srgbClr val="B2B2B2"/>
        </a:lt2>
        <a:accent1>
          <a:srgbClr val="AC7013"/>
        </a:accent1>
        <a:accent2>
          <a:srgbClr val="81A518"/>
        </a:accent2>
        <a:accent3>
          <a:srgbClr val="FDD5AF"/>
        </a:accent3>
        <a:accent4>
          <a:srgbClr val="000000"/>
        </a:accent4>
        <a:accent5>
          <a:srgbClr val="D2BBAA"/>
        </a:accent5>
        <a:accent6>
          <a:srgbClr val="749515"/>
        </a:accent6>
        <a:hlink>
          <a:srgbClr val="0D4DA3"/>
        </a:hlink>
        <a:folHlink>
          <a:srgbClr val="A30D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EE4BD"/>
        </a:accent1>
        <a:accent2>
          <a:srgbClr val="FCC572"/>
        </a:accent2>
        <a:accent3>
          <a:srgbClr val="FFFFFF"/>
        </a:accent3>
        <a:accent4>
          <a:srgbClr val="000000"/>
        </a:accent4>
        <a:accent5>
          <a:srgbClr val="FEEFDB"/>
        </a:accent5>
        <a:accent6>
          <a:srgbClr val="E4B267"/>
        </a:accent6>
        <a:hlink>
          <a:srgbClr val="6B532E"/>
        </a:hlink>
        <a:folHlink>
          <a:srgbClr val="C97A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B9E75"/>
        </a:accent1>
        <a:accent2>
          <a:srgbClr val="FCD740"/>
        </a:accent2>
        <a:accent3>
          <a:srgbClr val="FFFFFF"/>
        </a:accent3>
        <a:accent4>
          <a:srgbClr val="000000"/>
        </a:accent4>
        <a:accent5>
          <a:srgbClr val="FDCCBD"/>
        </a:accent5>
        <a:accent6>
          <a:srgbClr val="E4C339"/>
        </a:accent6>
        <a:hlink>
          <a:srgbClr val="A43E02"/>
        </a:hlink>
        <a:folHlink>
          <a:srgbClr val="A363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68102"/>
        </a:accent1>
        <a:accent2>
          <a:srgbClr val="0F8EBB"/>
        </a:accent2>
        <a:accent3>
          <a:srgbClr val="FFFFFF"/>
        </a:accent3>
        <a:accent4>
          <a:srgbClr val="000000"/>
        </a:accent4>
        <a:accent5>
          <a:srgbClr val="E8C1AA"/>
        </a:accent5>
        <a:accent6>
          <a:srgbClr val="0C80A9"/>
        </a:accent6>
        <a:hlink>
          <a:srgbClr val="A36303"/>
        </a:hlink>
        <a:folHlink>
          <a:srgbClr val="1C0F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C7013"/>
        </a:accent1>
        <a:accent2>
          <a:srgbClr val="81A518"/>
        </a:accent2>
        <a:accent3>
          <a:srgbClr val="FFFFFF"/>
        </a:accent3>
        <a:accent4>
          <a:srgbClr val="000000"/>
        </a:accent4>
        <a:accent5>
          <a:srgbClr val="D2BBAA"/>
        </a:accent5>
        <a:accent6>
          <a:srgbClr val="749515"/>
        </a:accent6>
        <a:hlink>
          <a:srgbClr val="0D4DA3"/>
        </a:hlink>
        <a:folHlink>
          <a:srgbClr val="A30D6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МОБУ СОШ с. Новоспасск</Template>
  <TotalTime>189</TotalTime>
  <Words>116</Words>
  <Application>Microsoft Office PowerPoint</Application>
  <PresentationFormat>Экран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Default Design</vt:lpstr>
      <vt:lpstr>МУНИЦИПАЛЬНОЕ ОБЩЕОБРАЗОВАТЕЛЬНОЕ  БЮДЖЕТНОЕ УЧРЕЖДЕНИЕ «СРЕДНЯЯ ОБЩЕОБРАЗОВАТЕЛЬНАЯ ШКОЛА С. НОВОСПАССК»     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Вячеслав Комаричев</dc:creator>
  <cp:lastModifiedBy>GT</cp:lastModifiedBy>
  <cp:revision>23</cp:revision>
  <dcterms:created xsi:type="dcterms:W3CDTF">2024-02-21T06:43:39Z</dcterms:created>
  <dcterms:modified xsi:type="dcterms:W3CDTF">2024-02-25T23:38:09Z</dcterms:modified>
</cp:coreProperties>
</file>