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56" r:id="rId3"/>
    <p:sldId id="270" r:id="rId4"/>
    <p:sldId id="266" r:id="rId5"/>
    <p:sldId id="271" r:id="rId6"/>
    <p:sldId id="264" r:id="rId7"/>
    <p:sldId id="272" r:id="rId8"/>
    <p:sldId id="259" r:id="rId9"/>
    <p:sldId id="274" r:id="rId10"/>
    <p:sldId id="257" r:id="rId11"/>
    <p:sldId id="260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gdgnk.obramur.ru/pages/svedeniya-ob-obrazovatelnoy-organizatsii/rukovodstvo-pedagogicheskiy-sostav/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mgdgnk.obramur.ru/pages/tochka-rosta/galereya_tr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mgdgnk.obramur.ru/pages/svedeniya-ob-obrazovatelnoy-organizatsii/organizatsiya-pitaniya-v-obrazovatelnoy-organizatsii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143008"/>
          </a:xfrm>
          <a:effectLst/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Муниципальное общеобразовательное бюджетное учреждение 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Гонжинская</a:t>
            </a: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средняя общеобразовательная школа</a:t>
            </a:r>
          </a:p>
        </p:txBody>
      </p:sp>
      <p:pic>
        <p:nvPicPr>
          <p:cNvPr id="5" name="Содержимое 4" descr="C:\Users\Елена\Downloads\IMG-20230127-WA0032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48880"/>
            <a:ext cx="4032448" cy="1872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055496" y="2996952"/>
            <a:ext cx="3380600" cy="3071834"/>
          </a:xfrm>
        </p:spPr>
        <p:txBody>
          <a:bodyPr/>
          <a:lstStyle/>
          <a:p>
            <a:pPr algn="l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МОБУ Гонжинская СОШ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(ул. Драгалина, 4)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 основания: 1925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Год ввода в эксплуатацию здания: 1967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4294967295"/>
          </p:nvPr>
        </p:nvSpPr>
        <p:spPr>
          <a:xfrm>
            <a:off x="0" y="500063"/>
            <a:ext cx="4071938" cy="2357437"/>
          </a:xfrm>
        </p:spPr>
        <p:txBody>
          <a:bodyPr>
            <a:norm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5372" name="Рисунок 1" descr="каб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4641" y="836712"/>
            <a:ext cx="1488362" cy="1728192"/>
          </a:xfrm>
          <a:prstGeom prst="rect">
            <a:avLst/>
          </a:prstGeom>
          <a:noFill/>
        </p:spPr>
      </p:pic>
      <p:pic>
        <p:nvPicPr>
          <p:cNvPr id="15369" name="Рисунок 4" descr="спорт з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0" y="835479"/>
            <a:ext cx="1309052" cy="1694254"/>
          </a:xfrm>
          <a:prstGeom prst="rect">
            <a:avLst/>
          </a:prstGeom>
          <a:noFill/>
        </p:spPr>
      </p:pic>
      <p:pic>
        <p:nvPicPr>
          <p:cNvPr id="15368" name="Рисунок 5" descr="туал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5856" y="884847"/>
            <a:ext cx="1296144" cy="17261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7446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sz="quarter" idx="13"/>
          </p:nvPr>
        </p:nvGraphicFramePr>
        <p:xfrm>
          <a:off x="0" y="1"/>
          <a:ext cx="9144000" cy="7354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6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68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71747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вакансии для молодых педагогов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Педагогическая нагрузка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Возможная</a:t>
                      </a:r>
                      <a:r>
                        <a:rPr lang="ru-R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заработная</a:t>
                      </a:r>
                      <a:r>
                        <a:rPr lang="ru-R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жилья прибывающим молодым педагогам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Дополнительные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 и льготы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842">
                <a:tc>
                  <a:txBody>
                    <a:bodyPr/>
                    <a:lstStyle/>
                    <a:p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Учитель математики, физики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/>
                        <a:t>35,00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компенсация затрат на аренду жилого помещения (благоустроенного и/или с печным </a:t>
                      </a:r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отоплением)</a:t>
                      </a:r>
                      <a:endParaRPr lang="ru-RU" sz="2000" b="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льгот по оплате жилищно-коммунальных услуг в сельской местности.</a:t>
                      </a:r>
                    </a:p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Единовременная выплата молодому специалисту в размере </a:t>
                      </a:r>
                    </a:p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тыс. руб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высшее образование,</a:t>
                      </a:r>
                    </a:p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 тыс. руб. 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среднее</a:t>
                      </a:r>
                      <a:r>
                        <a:rPr lang="ru-RU" sz="20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образование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3338">
                <a:tc>
                  <a:txBody>
                    <a:bodyPr/>
                    <a:lstStyle/>
                    <a:p>
                      <a:r>
                        <a:rPr lang="ru-RU" sz="2000" b="0" dirty="0"/>
                        <a:t>Учитель начальных классов</a:t>
                      </a:r>
                    </a:p>
                    <a:p>
                      <a:endParaRPr lang="ru-RU" sz="2000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/>
                        <a:t>20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/>
                        <a:t>35,00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3030">
                <a:tc>
                  <a:txBody>
                    <a:bodyPr/>
                    <a:lstStyle/>
                    <a:p>
                      <a:r>
                        <a:rPr lang="ru-RU" sz="2000" b="0" dirty="0"/>
                        <a:t>Дополнительная</a:t>
                      </a:r>
                      <a:r>
                        <a:rPr lang="ru-RU" sz="2000" b="0" baseline="0" dirty="0"/>
                        <a:t> нагрузка:</a:t>
                      </a:r>
                    </a:p>
                    <a:p>
                      <a:endParaRPr lang="ru-RU" sz="2000" b="0" baseline="0" dirty="0"/>
                    </a:p>
                    <a:p>
                      <a:r>
                        <a:rPr lang="ru-RU" sz="2000" b="0" baseline="0" dirty="0"/>
                        <a:t>Педагог-организатор – 0,5 ст., </a:t>
                      </a:r>
                    </a:p>
                    <a:p>
                      <a:endParaRPr lang="ru-RU" sz="2000" b="0" dirty="0"/>
                    </a:p>
                    <a:p>
                      <a:r>
                        <a:rPr lang="ru-RU" sz="2000" b="0" dirty="0"/>
                        <a:t>Классное руководство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15983268"/>
              </p:ext>
            </p:extLst>
          </p:nvPr>
        </p:nvGraphicFramePr>
        <p:xfrm>
          <a:off x="467544" y="548680"/>
          <a:ext cx="8208912" cy="2794000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429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8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9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Учебный год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5"/>
                        </a:spcBef>
                        <a:spcAft>
                          <a:spcPts val="0"/>
                        </a:spcAft>
                        <a:tabLst>
                          <a:tab pos="118618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Всего обучающихся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Аттестовано обучающихся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(без учёта  1 класса)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 успевают</a:t>
                      </a:r>
                      <a:endParaRPr lang="ru-RU" sz="2000" dirty="0">
                        <a:effectLst/>
                      </a:endParaRPr>
                    </a:p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Чел.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Успеваемость</a:t>
                      </a:r>
                      <a:endParaRPr lang="ru-RU" sz="2000" dirty="0">
                        <a:effectLst/>
                      </a:endParaRPr>
                    </a:p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%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171">
                <a:tc>
                  <a:txBody>
                    <a:bodyPr/>
                    <a:lstStyle/>
                    <a:p>
                      <a:pPr marR="167005" algn="just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2020- 2021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99 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88 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100%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171">
                <a:tc>
                  <a:txBody>
                    <a:bodyPr/>
                    <a:lstStyle/>
                    <a:p>
                      <a:pPr marR="167005" algn="just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2021-2022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87 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83 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100%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171">
                <a:tc>
                  <a:txBody>
                    <a:bodyPr/>
                    <a:lstStyle/>
                    <a:p>
                      <a:pPr marR="167005" algn="just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2022-2023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100%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084662"/>
              </p:ext>
            </p:extLst>
          </p:nvPr>
        </p:nvGraphicFramePr>
        <p:xfrm>
          <a:off x="467544" y="3573016"/>
          <a:ext cx="8136903" cy="2542815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4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2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17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Учебный год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Качество знания на уровне обучения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Качество знания  по школе %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2-4 классы</a:t>
                      </a:r>
                      <a:endParaRPr lang="ru-RU" sz="16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(без учёта  1 класса)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5-9 классы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10-11 классы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549"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2020-2021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48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36 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41 %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549"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2021-2022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55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41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69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55%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549"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2022-2023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53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83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6700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57%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41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214282" y="357166"/>
            <a:ext cx="4857784" cy="564360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dirty="0"/>
              <a:t>13 педагогов, в том числе – два воспитателя дошкольной группы: </a:t>
            </a:r>
          </a:p>
          <a:p>
            <a:pPr algn="just">
              <a:buNone/>
            </a:pPr>
            <a:r>
              <a:rPr lang="ru-RU" sz="1800" dirty="0"/>
              <a:t>4 чел.(31%) имеет высшую квалификационную категорию, 5 чел. (38%) - первую квалификационную категории; </a:t>
            </a:r>
          </a:p>
          <a:p>
            <a:pPr algn="just">
              <a:buNone/>
            </a:pPr>
            <a:r>
              <a:rPr lang="ru-RU" sz="1800" dirty="0"/>
              <a:t>08% педагогов имеет звание «Почетный работник общего образования РФ», 15% имеют звание ветеран труда.</a:t>
            </a:r>
          </a:p>
          <a:p>
            <a:pPr algn="just">
              <a:buNone/>
            </a:pPr>
            <a:r>
              <a:rPr lang="ru-RU" sz="1800" dirty="0"/>
              <a:t> 69% педагогов - выпускники данной школы. </a:t>
            </a:r>
          </a:p>
          <a:p>
            <a:pPr algn="just">
              <a:buNone/>
            </a:pPr>
            <a:r>
              <a:rPr lang="ru-RU" sz="1800" dirty="0"/>
              <a:t>9 работников награждены Почётными грамотами Министерства образования и науки Российской Федерации, Министерства образования и науки Амурской области, Благодарственными письмами Законодательного Собрания Амурской области.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929330"/>
            <a:ext cx="8358246" cy="571504"/>
          </a:xfrm>
        </p:spPr>
        <p:txBody>
          <a:bodyPr/>
          <a:lstStyle/>
          <a:p>
            <a:r>
              <a:rPr lang="ru-RU" sz="2400" dirty="0"/>
              <a:t>Педагогический коллектив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2000240"/>
            <a:ext cx="32861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Руководство и педагогический состав школы:</a:t>
            </a:r>
          </a:p>
          <a:p>
            <a:endParaRPr lang="ru-RU" dirty="0"/>
          </a:p>
          <a:p>
            <a:r>
              <a:rPr lang="en-US" b="1" dirty="0">
                <a:solidFill>
                  <a:srgbClr val="0070C0"/>
                </a:solidFill>
                <a:hlinkClick r:id="rId2"/>
              </a:rPr>
              <a:t>https://mgdgnk.obramur.ru/pages/svedeniya-ob-obrazovatelnoy-organizatsii/rukovodstvo-pedagogicheskiy-sostav/</a:t>
            </a:r>
            <a:r>
              <a:rPr lang="ru-RU" b="1" dirty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428760"/>
          </a:xfrm>
          <a:effectLst/>
        </p:spPr>
        <p:txBody>
          <a:bodyPr/>
          <a:lstStyle/>
          <a:p>
            <a:pPr algn="just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Педагоги школы – победители и призёры  конкурсов педагогического мастерства «Педагог года Магдагачинского района» (в номинации «Педагогический дебют – победитель 2020г., призёр – 2022г., в номинации «Воспитатель года» победитель 2021г).</a:t>
            </a:r>
          </a:p>
        </p:txBody>
      </p:sp>
      <p:pic>
        <p:nvPicPr>
          <p:cNvPr id="5" name="Picture 2" descr="C:\Users\Школа\Desktop\конкурсы\20200312_132939.jpg"/>
          <p:cNvPicPr>
            <a:picLocks noGrp="1"/>
          </p:cNvPicPr>
          <p:nvPr>
            <p:ph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2" t="2190" r="25083" b="52335"/>
          <a:stretch/>
        </p:blipFill>
        <p:spPr bwMode="auto">
          <a:xfrm rot="5400000">
            <a:off x="252299" y="2493678"/>
            <a:ext cx="2158682" cy="1152128"/>
          </a:xfrm>
          <a:prstGeom prst="rect">
            <a:avLst/>
          </a:prstGeom>
          <a:noFill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0073" y="2000241"/>
            <a:ext cx="1473369" cy="214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2000241"/>
            <a:ext cx="1427050" cy="234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028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285720" y="285728"/>
            <a:ext cx="4714908" cy="6215106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Выпускники школы: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 последние пять лет школа выдала выпускникам 5 аттестатов с отличием, в том числе за освоение образовательной программы основного общего образования - 2 аттестата, за освоение образовательной программы среднего общего образования - 3 аттестата. </a:t>
            </a:r>
          </a:p>
          <a:p>
            <a:pPr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Обучающиеся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ежегодно принимает участие </a:t>
            </a:r>
          </a:p>
          <a:p>
            <a:pPr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в муниципальном этапе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по общеобразовательным предметам: в 2019г. – 4 призера, в 2020г. – 1 победитель  и 3 призера,  в 2021г. - 4 призера, в 2022 г. – 2 победителя, 2 призёра.</a:t>
            </a:r>
          </a:p>
          <a:p>
            <a:pPr>
              <a:buFontTx/>
              <a:buChar char="-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районной научно-практической конференции обучающихся «Шаг в науку» (2020г. – 3 призера, 2021г.-  4 победителя и призера, 2022г. – 2 призера, 2023г. – 2 призёра). 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5072066" y="785794"/>
            <a:ext cx="3571900" cy="48577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000" dirty="0"/>
              <a:t>Результаты работы Школы представлялись в рамках муниципальных конкурсов:</a:t>
            </a:r>
          </a:p>
          <a:p>
            <a:pPr algn="just"/>
            <a:r>
              <a:rPr lang="ru-RU" sz="2000" dirty="0"/>
              <a:t>-  «Лучше образовательной учреждение» </a:t>
            </a:r>
          </a:p>
          <a:p>
            <a:pPr algn="just"/>
            <a:r>
              <a:rPr lang="ru-RU" sz="2000" dirty="0"/>
              <a:t>(призеры 2019-2023гг). </a:t>
            </a:r>
          </a:p>
          <a:p>
            <a:pPr algn="just">
              <a:buFontTx/>
              <a:buChar char="-"/>
            </a:pPr>
            <a:r>
              <a:rPr lang="ru-RU" sz="2000" dirty="0"/>
              <a:t>смотр-конкурс  на лучший двор среди образовательных учреждений </a:t>
            </a:r>
          </a:p>
          <a:p>
            <a:pPr algn="just">
              <a:buFontTx/>
              <a:buChar char="-"/>
            </a:pPr>
            <a:r>
              <a:rPr lang="ru-RU" sz="2000" dirty="0"/>
              <a:t>(призёры 2021, 2023гг.), - смотр-конкурс  учебно-опытных участков </a:t>
            </a:r>
          </a:p>
          <a:p>
            <a:pPr algn="just"/>
            <a:r>
              <a:rPr lang="ru-RU" sz="2000" dirty="0"/>
              <a:t>(победители 2019-2021, 2023гг, призёры 2022г.).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75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88024" y="980728"/>
            <a:ext cx="3747836" cy="2411406"/>
          </a:xfrm>
        </p:spPr>
        <p:txBody>
          <a:bodyPr>
            <a:noAutofit/>
          </a:bodyPr>
          <a:lstStyle/>
          <a:p>
            <a:r>
              <a:rPr lang="ru-RU" sz="2400" dirty="0"/>
              <a:t>В 2021 году в учреждении открыт кабинет ЦОС, получено 28 ноутбуков </a:t>
            </a:r>
            <a:br>
              <a:rPr lang="ru-RU" sz="2400" dirty="0"/>
            </a:br>
            <a:r>
              <a:rPr lang="ru-RU" sz="2400" dirty="0"/>
              <a:t>и два МФУ.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AutoShape 4" descr="https://downloader.disk.yandex.ru/preview/7e3a0b30af6fc2c478b92fe3daffc327a699d122f9fe5a34a0c26756852d2cb3/652fbbf6/6pSNDMWU7A2_XNekSaUwuXhT7Hd5zitDGjQTY9XGiyRQ3PsjYFpI6ns7gJW7ucJeTy1RbULG7A6tsTLkGuQu4Q%3D%3D?uid=0&amp;filename=IMG_0979.JPG&amp;disposition=inline&amp;hash=&amp;limit=0&amp;content_type=image%2Fjpeg&amp;owner_uid=0&amp;tknv=v2&amp;size=1366x5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6287"/>
            <a:ext cx="3024336" cy="2112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27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148064" y="692696"/>
            <a:ext cx="3143272" cy="3571876"/>
          </a:xfrm>
        </p:spPr>
        <p:txBody>
          <a:bodyPr/>
          <a:lstStyle/>
          <a:p>
            <a:pPr algn="ctr">
              <a:buNone/>
            </a:pPr>
            <a:r>
              <a:rPr lang="ru-RU" sz="2400" dirty="0"/>
              <a:t>В 2022 году открыт центр </a:t>
            </a:r>
            <a:r>
              <a:rPr lang="ru-RU" sz="2400" dirty="0" err="1"/>
              <a:t>естественно-научной</a:t>
            </a:r>
            <a:r>
              <a:rPr lang="ru-RU" sz="2400" dirty="0"/>
              <a:t> и гуманитарной направленности «Точка роста» </a:t>
            </a:r>
            <a:br>
              <a:rPr lang="ru-RU" sz="2400" dirty="0"/>
            </a:br>
            <a:r>
              <a:rPr lang="en-US" sz="1800" dirty="0">
                <a:hlinkClick r:id="rId2"/>
              </a:rPr>
              <a:t>https://mgdgnk.obramur.ru/pages/tochka-rosta/galereya_tr/</a:t>
            </a:r>
            <a:r>
              <a:rPr lang="ru-RU" sz="1800" dirty="0"/>
              <a:t> </a:t>
            </a:r>
            <a:br>
              <a:rPr lang="ru-RU" sz="1400" dirty="0"/>
            </a:br>
            <a:br>
              <a:rPr lang="ru-RU" sz="2000" dirty="0"/>
            </a:br>
            <a:endParaRPr lang="ru-RU" sz="2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71600" y="1412776"/>
            <a:ext cx="3096344" cy="232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214282" y="0"/>
            <a:ext cx="4357718" cy="639762"/>
          </a:xfrm>
        </p:spPr>
        <p:txBody>
          <a:bodyPr/>
          <a:lstStyle/>
          <a:p>
            <a:r>
              <a:rPr lang="ru-RU" dirty="0"/>
              <a:t>«</a:t>
            </a:r>
            <a:r>
              <a:rPr lang="ru-RU" sz="1800" dirty="0"/>
              <a:t>Лаборатория юного эколога»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3"/>
          </p:nvPr>
        </p:nvSpPr>
        <p:spPr>
          <a:xfrm>
            <a:off x="4429124" y="0"/>
            <a:ext cx="4429156" cy="799802"/>
          </a:xfrm>
        </p:spPr>
        <p:txBody>
          <a:bodyPr/>
          <a:lstStyle/>
          <a:p>
            <a:r>
              <a:rPr lang="ru-RU" sz="1800" dirty="0"/>
              <a:t>Школьный театр «Музыкальная капель»</a:t>
            </a: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3429000"/>
            <a:ext cx="4572000" cy="3429000"/>
          </a:xfrm>
        </p:spPr>
        <p:txBody>
          <a:bodyPr/>
          <a:lstStyle/>
          <a:p>
            <a:pPr algn="just">
              <a:buNone/>
            </a:pPr>
            <a:r>
              <a:rPr lang="ru-RU" sz="1800" dirty="0"/>
              <a:t>Дополнительным образованием охвачено 100% обучающихся. </a:t>
            </a: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Опыт работы педагогов дополнительного образования представлялся в рамках районных методических объединений и в ходе проведения Единых дней открытых дверей «Не для школы – для жизни учимся» (2022-2023гг.). </a:t>
            </a:r>
            <a:br>
              <a:rPr lang="ru-RU" sz="1800" dirty="0"/>
            </a:br>
            <a:br>
              <a:rPr lang="ru-RU" sz="1800" dirty="0"/>
            </a:br>
            <a:endParaRPr lang="ru-RU" sz="1800" dirty="0"/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41429"/>
            <a:ext cx="2485509" cy="165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Содержимое 17" descr="C:\Users\Елена\Downloads\IMG_1292.JP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24744"/>
            <a:ext cx="2350044" cy="163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528" y="3861048"/>
            <a:ext cx="1856349" cy="18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858148" y="4000504"/>
            <a:ext cx="1292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ШСК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«Стрелец»</a:t>
            </a:r>
          </a:p>
        </p:txBody>
      </p:sp>
    </p:spTree>
    <p:extLst>
      <p:ext uri="{BB962C8B-B14F-4D97-AF65-F5344CB8AC3E}">
        <p14:creationId xmlns:p14="http://schemas.microsoft.com/office/powerpoint/2010/main" val="604804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39752" y="3573016"/>
            <a:ext cx="4643470" cy="2643206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школе активно развивается детское самоуправление: РДДМ, военно-патриотическое движение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</a:t>
            </a:r>
          </a:p>
        </p:txBody>
      </p:sp>
      <p:pic>
        <p:nvPicPr>
          <p:cNvPr id="9" name="Содержимое 8" descr="C:\Users\Елена\Desktop\фото 23г\IMG-20230626-WA0023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92"/>
          <a:stretch/>
        </p:blipFill>
        <p:spPr bwMode="auto">
          <a:xfrm>
            <a:off x="971600" y="692696"/>
            <a:ext cx="3452394" cy="19917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Содержимое 9" descr="https://i.mycdn.me/i?r=AzEPZsRbOZEKgBhR0XGMT1RkEH8a6k0iPN6UXDaelXMqdaaKTM5SRkZCeTgDn6uOyic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64704"/>
            <a:ext cx="2423192" cy="2242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4626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>
          <a:xfrm>
            <a:off x="357158" y="214291"/>
            <a:ext cx="4132545" cy="350046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Ежегодно в учреждении работает лагерь с дневным пребыванием детей, трудовое объединение старшеклассников, краткосрочные профильные  смены. В 2023 году в образовательной организации создана школьная экологическая тропа.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34722" y="4005064"/>
            <a:ext cx="4572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Организация питания</a:t>
            </a:r>
          </a:p>
          <a:p>
            <a:endParaRPr lang="ru-RU" dirty="0"/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  <a:hlinkClick r:id="rId2"/>
              </a:rPr>
              <a:t>https://mgdgnk.obramur.ru/pages/svedeniya-ob-obrazovatelnoy-organizatsii/organizatsiya-pitaniya-v-obrazovatelnoy-organizatsii/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Рисунок 4" descr="C:\Users\Елена\Desktop\фото 23г\IMG-20230626-WA00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36712"/>
            <a:ext cx="2630666" cy="1750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15790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355</TotalTime>
  <Words>688</Words>
  <Application>Microsoft Office PowerPoint</Application>
  <PresentationFormat>Экран (4:3)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Georgia</vt:lpstr>
      <vt:lpstr>Times New Roman</vt:lpstr>
      <vt:lpstr>Trebuchet MS</vt:lpstr>
      <vt:lpstr>Воздушный поток</vt:lpstr>
      <vt:lpstr>Муниципальное общеобразовательное бюджетное учреждение  Гонжинская  средняя общеобразовательная школа</vt:lpstr>
      <vt:lpstr>   МОБУ Гонжинская СОШ (ул. Драгалина, 4)  Год основания: 1925  Год ввода в эксплуатацию здания: 1967 </vt:lpstr>
      <vt:lpstr>Презентация PowerPoint</vt:lpstr>
      <vt:lpstr>Презентация PowerPoint</vt:lpstr>
      <vt:lpstr>Педагогический коллектив</vt:lpstr>
      <vt:lpstr>Педагоги школы – победители и призёры  конкурсов педагогического мастерства «Педагог года Магдагачинского района» (в номинации «Педагогический дебют – победитель 2020г., призёр – 2022г., в номинации «Воспитатель года» победитель 2021г).</vt:lpstr>
      <vt:lpstr>Презентация PowerPoint</vt:lpstr>
      <vt:lpstr>В 2021 году в учреждении открыт кабинет ЦОС, получено 28 ноутбуков  и два МФУ.  </vt:lpstr>
      <vt:lpstr>В 2022 году открыт центр естественно-научной и гуманитарной направленности «Точка роста»  https://mgdgnk.obramur.ru/pages/tochka-rosta/galereya_tr/   </vt:lpstr>
      <vt:lpstr>Дополнительным образованием охвачено 100% обучающихся.   Опыт работы педагогов дополнительного образования представлялся в рамках районных методических объединений и в ходе проведения Единых дней открытых дверей «Не для школы – для жизни учимся» (2022-2023гг.).   </vt:lpstr>
      <vt:lpstr>В школе активно развивается детское самоуправление: РДДМ, военно-патриотическое движение «Юнармия»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МОБУ Гонжинская СОШ</dc:title>
  <dc:creator>Елена Баннова</dc:creator>
  <cp:lastModifiedBy>ucheba</cp:lastModifiedBy>
  <cp:revision>38</cp:revision>
  <dcterms:created xsi:type="dcterms:W3CDTF">2023-10-18T06:12:10Z</dcterms:created>
  <dcterms:modified xsi:type="dcterms:W3CDTF">2024-02-20T23:32:14Z</dcterms:modified>
</cp:coreProperties>
</file>