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2" r:id="rId7"/>
    <p:sldId id="263" r:id="rId8"/>
    <p:sldId id="266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14"/>
  </p:normalViewPr>
  <p:slideViewPr>
    <p:cSldViewPr snapToGrid="0" snapToObjects="1">
      <p:cViewPr varScale="1">
        <p:scale>
          <a:sx n="76" d="100"/>
          <a:sy n="76" d="100"/>
        </p:scale>
        <p:origin x="69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7FB753-AA02-F741-81C2-A93D3B4E6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642E3C-1A27-2B46-B32F-937467BFE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799" y="1502374"/>
            <a:ext cx="5383481" cy="2306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77530-C956-4F47-AA12-9B5FA760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9" y="3982049"/>
            <a:ext cx="5383481" cy="159961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45903-10C4-8D41-B414-2764F6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1DDA3-FBBE-B045-BF42-D7C5972A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021B-1A25-814D-A87C-8DC2C221F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75455082"/>
      </p:ext>
    </p:extLst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70A6-3BF5-8B4C-98A2-7F0CFBB68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FD732-A40F-9241-B68B-0B605C30B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FCE3C-C11A-1449-BE41-3958267D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E2BA7-333B-1746-A789-47F47BF5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EEF09-58F2-F04A-95E0-20E5DC88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48897126"/>
      </p:ext>
    </p:extLst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6ACA-99BA-4F4B-B262-904FD08FB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D5104-CE88-4A4B-BBF5-F71C7C9D1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ECF6C-101D-F24B-B001-8D33EE405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5EFC1-1747-BD4D-8185-6FBE3D29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F96E9-E3D2-3240-9CE3-87D94AF9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4027339"/>
      </p:ext>
    </p:extLst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535E-0184-0C45-A7CD-F5A33752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E1104-E4F3-AA49-88AF-3BE8DE2D7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217B0-FAA7-EB4E-BFE4-1680DEE51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D89A0-E6BF-B344-A849-4F8D8A4B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06D8E-AE84-A84C-922E-425DB250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40BFE-B475-2D4E-9684-7D09D001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6544817"/>
      </p:ext>
    </p:extLst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E99F-68BA-A141-9F80-035493C7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36D58-DD7A-414E-B4EC-BF4CD77B8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0B197-38B6-9D46-AD80-AB89DCCBB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50024-FFC2-924A-A1AE-38F95C86C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B4F74-6920-4248-A8E6-C9860483D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322FE-677A-A049-BD91-5192E2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6E502-2B6E-FA46-ADBD-485C7048F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E4DA9A-485A-A048-90B4-5814F3E6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9313334"/>
      </p:ext>
    </p:extLst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44121-EEFE-AE4E-A8F7-FE7D14D1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E9CD1-C0FF-714B-A590-6F702676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CA41B-7BB5-124B-8AE4-99173A3E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F5C23-D36E-6341-B2B4-752DD337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6513281"/>
      </p:ext>
    </p:extLst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38F27-3FE9-BD4F-9A51-0C81CED45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35E62-64BF-E742-A2BE-543E6971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CC42D-F021-6444-B05D-E8F25DF4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29285586"/>
      </p:ext>
    </p:extLst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F6FA5-181E-2340-B9BC-184E385C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0D4DC-5551-9047-BFBE-B5E2B32CE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1C1CB-DA2A-CB42-9272-6E28959ED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A7B71-0A17-724C-83D6-0BEB04B5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88767-259E-6748-BFC7-4C9554FD6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A66E6-534E-3B45-93F5-12C84377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7493286"/>
      </p:ext>
    </p:extLst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79B69-345D-DA4F-9180-E61A31ADF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AFFD7-EE50-E54C-8205-110B76E86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662DB-3F23-804C-9511-FF1419391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57849-9F81-A241-B317-AD76040E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F286E0-A5DA-6B4A-9924-96B607B0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B6125-5FF1-1741-ABC1-585B04597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5233177"/>
      </p:ext>
    </p:extLst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3E202-CD8D-0149-9A91-E57E0A331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B914E5-F48C-6549-BD52-ADBC1914E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63ECF-56CB-5C4F-BBB2-B7E99C803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3C007-25A7-AE4E-893B-97C0C869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D94E5-EE70-6246-85A6-25E24A16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19554713"/>
      </p:ext>
    </p:extLst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A3618-1D6D-5B48-9EFE-186D37096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C3E17F-83D5-C04E-BCB0-6FA0BA8B6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23AD4-420B-1947-9822-5D260D15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C452C-1746-3F48-AC68-13F0971A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93FFA-8379-1F41-BE2F-D14B274B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2818773"/>
      </p:ext>
    </p:extLst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8EBB36-FF28-0241-A8F7-C3F1D33FB9C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4D5475-E0CD-FB4A-B48E-378D96E0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37E69-588A-704F-8F74-41958AFE2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6BC57-733E-DB41-9EEB-116098EBC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F47C0-D946-8E49-915A-BBB786E431E5}" type="datetimeFigureOut">
              <a:rPr lang="x-none" smtClean="0"/>
              <a:pPr/>
              <a:t>26.02.2024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461B8-B722-514E-BB5F-35A27923E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9A985-42FB-F047-BB5E-A5FD44EB2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5B76-8DDB-2545-9B58-DF184D3AFD9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743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CC0C1-30F9-BB47-81B2-B627C22D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799" y="1502374"/>
            <a:ext cx="5383481" cy="277666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МУНИЦИПАЛЬНОЕ ОБЩЕОБРАЗОВАТЕЛЬНОЕ АВТОНОМНОЕ УЧРЕЖДЕНИЕ СРЕДНЯЯ ОБЩЕОБРАЗОВАТЕЛЬНАЯЯ ШКОЛА № 1 с.ВОЗЖАЕВКИ</a:t>
            </a:r>
            <a:endParaRPr lang="x-none" sz="2800" b="1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1973A-D8C8-F743-881B-668903190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9" y="4279037"/>
            <a:ext cx="5383481" cy="130262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1934 год</a:t>
            </a:r>
            <a:endParaRPr lang="x-none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girl in purple and black long sleeve shirt holding black pen writing on white paper">
            <a:extLst>
              <a:ext uri="{FF2B5EF4-FFF2-40B4-BE49-F238E27FC236}">
                <a16:creationId xmlns:a16="http://schemas.microsoft.com/office/drawing/2014/main" id="{2895C642-BA75-0849-9DA5-0F8B081219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7" r="9497"/>
          <a:stretch/>
        </p:blipFill>
        <p:spPr bwMode="auto">
          <a:xfrm>
            <a:off x="730528" y="1840773"/>
            <a:ext cx="3960226" cy="39602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\\arbyte-i\Уроки\ОРГАНИЗАТОР\Школа фот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186" y="1173946"/>
            <a:ext cx="5406501" cy="5003800"/>
          </a:xfrm>
          <a:prstGeom prst="flowChartConnector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12655139"/>
      </p:ext>
    </p:extLst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Вакансии для молодых педагогов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3" y="1207698"/>
          <a:ext cx="11240216" cy="5645168"/>
        </p:xfrm>
        <a:graphic>
          <a:graphicData uri="http://schemas.openxmlformats.org/drawingml/2006/table">
            <a:tbl>
              <a:tblPr/>
              <a:tblGrid>
                <a:gridCol w="1875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68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5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4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39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специальности (профессии)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Размер заработной платы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 учётом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стимули-рования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, иных надбавок,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Характер работы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(постоянно, временно, сезонно)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организации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(краткое)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Адрес организации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 указанием индекса,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телефон,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mail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Учебная нагрузка, час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276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Учителя иностранных языков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6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Учитель английского языка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45 т.р.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МОАУ СОШ № 1 с. Возжаевки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676810, Белогорский муниципальный округ,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с. Возжаевка,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ул. Школьная,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зд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 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 (41641)96-5-01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"Школа" belroo_school_1@obramur.ru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603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Учителя математики, физики, информатики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6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Учитель математики и физики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МОАУ СОШ № 1 с. Возжаевки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676810, Белогорский муниципальный округ,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с. Возжаевка,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ул. Школьная,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зд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 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 (41641)96-5-01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"Школа" belroo_school_1@obramur.ru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Сведения о предоставлении жилья прибывающим молодым педагогам, мерах их поддержки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042590"/>
              </p:ext>
            </p:extLst>
          </p:nvPr>
        </p:nvGraphicFramePr>
        <p:xfrm>
          <a:off x="1150276" y="1783874"/>
          <a:ext cx="9537851" cy="4476134"/>
        </p:xfrm>
        <a:graphic>
          <a:graphicData uri="http://schemas.openxmlformats.org/drawingml/2006/table">
            <a:tbl>
              <a:tblPr/>
              <a:tblGrid>
                <a:gridCol w="4439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8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81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Жилищные условия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выплаты и льготы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7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72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Учителя иностранных языков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9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1-комнатная благоустроенная квартира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Предоставление льгот по оплате жилищно-коммунальных услуг в сельской местности.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Единовременная выплата молодому специалисту (в размере 50 тыс. руб. - высшее образование, 40 тыс. рублей – среднее образование)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3. Стимулирующие выплаты: 1 год работы – 10 тыс. руб.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289" marR="67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Общие</a:t>
            </a:r>
            <a:r>
              <a:rPr lang="ru-RU" sz="4000" dirty="0"/>
              <a:t> характеристики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Всего в школе 20 классов общей численностью 267 человек:</a:t>
            </a:r>
          </a:p>
          <a:p>
            <a:r>
              <a:rPr lang="ru-RU" dirty="0"/>
              <a:t>НОО – 104 человека</a:t>
            </a:r>
          </a:p>
          <a:p>
            <a:r>
              <a:rPr lang="ru-RU" dirty="0"/>
              <a:t>ООО – 147 человек</a:t>
            </a:r>
          </a:p>
          <a:p>
            <a:r>
              <a:rPr lang="ru-RU" dirty="0"/>
              <a:t>СОО – 16 человек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Сведения о педагогическом коллективе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50831"/>
            <a:ext cx="10515600" cy="5163617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Количество учителей с высшей категорией – 6</a:t>
            </a: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Количество учителей 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категорией - 4  </a:t>
            </a: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Сотрудники школы ежегодно принимают участие в конкурсах профессионального мастерства различных уровней.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Всероссийская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метапредметная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олимпиада  «Команда большой страны» 1 место (муниципальный этап)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Всероссийская олимпиада учителей русского языка «хранители русского языка» - призеры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Конкурс профессионального мастерства «Педагогический дуэт» - 1 место (муниципальный этап)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Региональный конкурс методических разработок уроков/занятий среди наставнических пар педагогических работников образовательных организаций Амурской области «Лучший урок в системе общего образования» - 2 место (региональный этап)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Развитие дополнительного образования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4846927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школе работают театр, детские объединения, секции и кружки по интересами</a:t>
            </a:r>
          </a:p>
        </p:txBody>
      </p:sp>
      <p:pic>
        <p:nvPicPr>
          <p:cNvPr id="1027" name="Picture 3" descr="\\Arbyte-i\уроки\АДМИНИСТРАЦИЯ\АРХИВ ФОТО\2023-2024\ГОСПАБЛИКИ\Лыжн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315" y="2453137"/>
            <a:ext cx="3085342" cy="3083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\\Arbyte-i\уроки\АДМИНИСТРАЦИЯ\АРХИВ ФОТО\2023-2024\ГОСПАБЛИКИ\Орлят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2939" y="2469823"/>
            <a:ext cx="3068646" cy="3066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\\Arbyte-i\уроки\АДМИНИСТРАЦИЯ\АРХИВ ФОТО\2023-2024\ГОСПАБЛИКИ\Театр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79029" y="2469823"/>
            <a:ext cx="3068646" cy="306676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4911"/>
          </a:xfrm>
        </p:spPr>
        <p:txBody>
          <a:bodyPr/>
          <a:lstStyle/>
          <a:p>
            <a:pPr algn="ctr"/>
            <a:r>
              <a:rPr lang="ru-RU" dirty="0"/>
              <a:t>Общественные движения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1762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/>
              <a:t>На базе МОАУ СОШ № 1 с. Возжаевки функционируют детские общественные объединения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38200" y="1485900"/>
          <a:ext cx="10515600" cy="2621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3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Медиацентр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600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Инфошколяр+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Орлята России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Российское движение детей и молодёжи «ДВИЖЕНИЕ ПЕРВЫХ»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«ЮНАРМИЯ»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27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Школьный </a:t>
                      </a:r>
                      <a:r>
                        <a:rPr lang="ru-RU" sz="16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медиацентр</a:t>
                      </a: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основан в 2008 году. Активный 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участник конкурсов и мероприятий различных уровней.</a:t>
                      </a:r>
                    </a:p>
                    <a:p>
                      <a:pPr algn="ctr"/>
                      <a:r>
                        <a:rPr lang="ru-RU" sz="16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Руководитель: Ван Валерия Александровна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школе открыт отряд «Орлята России» 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Ребята из «ДВИЖЕНИЕ ПЕРВЫХ» являются активными участниками акций, мероприятий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слётов данного движения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Юнармейскицй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отряд «СПАРТАНЦЫ» функционирует в школе с 2020 года. Ежегодно занимают призовые места в различных конкурсах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554" name="Picture 2" descr="\\arbyte-i\Уроки\Ярмарка вака\image-20-02-24-06-46.jpeg"/>
          <p:cNvPicPr>
            <a:picLocks noChangeAspect="1" noChangeArrowheads="1"/>
          </p:cNvPicPr>
          <p:nvPr/>
        </p:nvPicPr>
        <p:blipFill>
          <a:blip r:embed="rId2"/>
          <a:srcRect l="2592" t="15100" r="8408" b="22500"/>
          <a:stretch>
            <a:fillRect/>
          </a:stretch>
        </p:blipFill>
        <p:spPr bwMode="auto">
          <a:xfrm>
            <a:off x="838200" y="4285469"/>
            <a:ext cx="2548086" cy="238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Picture 3" descr="\\arbyte-i\Уроки\Ярмарка вака\image-20-02-24-06-51.jpeg"/>
          <p:cNvPicPr>
            <a:picLocks noChangeAspect="1" noChangeArrowheads="1"/>
          </p:cNvPicPr>
          <p:nvPr/>
        </p:nvPicPr>
        <p:blipFill>
          <a:blip r:embed="rId3"/>
          <a:srcRect l="26469" t="18754" r="27890" b="6093"/>
          <a:stretch>
            <a:fillRect/>
          </a:stretch>
        </p:blipFill>
        <p:spPr bwMode="auto">
          <a:xfrm>
            <a:off x="3524250" y="4285469"/>
            <a:ext cx="2571750" cy="238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\\arbyte-i\Уроки\Ярмарка вака\образец.jpg"/>
          <p:cNvPicPr>
            <a:picLocks noChangeAspect="1" noChangeArrowheads="1"/>
          </p:cNvPicPr>
          <p:nvPr/>
        </p:nvPicPr>
        <p:blipFill>
          <a:blip r:embed="rId4"/>
          <a:srcRect l="11893" t="4316" r="10447"/>
          <a:stretch>
            <a:fillRect/>
          </a:stretch>
        </p:blipFill>
        <p:spPr bwMode="auto">
          <a:xfrm>
            <a:off x="8776025" y="4285469"/>
            <a:ext cx="2577775" cy="238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7" name="Picture 5" descr="\\arbyte-i\Уроки\Ярмарка вака\GTcSLHGqbmM.jpg"/>
          <p:cNvPicPr>
            <a:picLocks noChangeAspect="1" noChangeArrowheads="1"/>
          </p:cNvPicPr>
          <p:nvPr/>
        </p:nvPicPr>
        <p:blipFill>
          <a:blip r:embed="rId5"/>
          <a:srcRect l="20622" t="18139" r="16856"/>
          <a:stretch>
            <a:fillRect/>
          </a:stretch>
        </p:blipFill>
        <p:spPr bwMode="auto">
          <a:xfrm>
            <a:off x="6248725" y="4285469"/>
            <a:ext cx="2425700" cy="238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rbyte-i\Уроки\Ярмарка вака\PUZuVzvClc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9457" y="1535793"/>
            <a:ext cx="4330700" cy="4330700"/>
          </a:xfrm>
          <a:prstGeom prst="rect">
            <a:avLst/>
          </a:prstGeom>
          <a:noFill/>
        </p:spPr>
      </p:pic>
      <p:pic>
        <p:nvPicPr>
          <p:cNvPr id="1027" name="Picture 3" descr="\\arbyte-i\Уроки\Ярмарка вака\SJFOebGegVY.jpg"/>
          <p:cNvPicPr>
            <a:picLocks noChangeAspect="1" noChangeArrowheads="1"/>
          </p:cNvPicPr>
          <p:nvPr/>
        </p:nvPicPr>
        <p:blipFill>
          <a:blip r:embed="rId3"/>
          <a:srcRect t="22223" b="29965"/>
          <a:stretch>
            <a:fillRect/>
          </a:stretch>
        </p:blipFill>
        <p:spPr bwMode="auto">
          <a:xfrm>
            <a:off x="6577209" y="1330036"/>
            <a:ext cx="4362934" cy="4514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pPr algn="ctr"/>
            <a:r>
              <a:rPr lang="ru-RU" dirty="0"/>
              <a:t>Мы в социальных сетях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58686" y="5866493"/>
            <a:ext cx="3603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ВКонтакте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6229" y="5866493"/>
            <a:ext cx="3603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Telegram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theme/theme1.xml><?xml version="1.0" encoding="utf-8"?>
<a:theme xmlns:a="http://schemas.openxmlformats.org/drawingml/2006/main" name="Office Theme">
  <a:themeElements>
    <a:clrScheme name="Custom 4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1B200"/>
      </a:accent5>
      <a:accent6>
        <a:srgbClr val="F9A209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500</Words>
  <Application>Microsoft Office PowerPoint</Application>
  <PresentationFormat>Широкоэкранный</PresentationFormat>
  <Paragraphs>90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МУНИЦИПАЛЬНОЕ ОБЩЕОБРАЗОВАТЕЛЬНОЕ АВТОНОМНОЕ УЧРЕЖДЕНИЕ СРЕДНЯЯ ОБЩЕОБРАЗОВАТЕЛЬНАЯЯ ШКОЛА № 1 с.ВОЗЖАЕВКИ</vt:lpstr>
      <vt:lpstr>Вакансии для молодых педагогов</vt:lpstr>
      <vt:lpstr>Сведения о предоставлении жилья прибывающим молодым педагогам, мерах их поддержки</vt:lpstr>
      <vt:lpstr>Общие характеристики</vt:lpstr>
      <vt:lpstr>Сведения о педагогическом коллективе</vt:lpstr>
      <vt:lpstr>Развитие дополнительного образования</vt:lpstr>
      <vt:lpstr>Общественные движения</vt:lpstr>
      <vt:lpstr>Мы в социальных сетях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ucheba</cp:lastModifiedBy>
  <cp:revision>14</cp:revision>
  <dcterms:created xsi:type="dcterms:W3CDTF">2023-02-12T09:40:52Z</dcterms:created>
  <dcterms:modified xsi:type="dcterms:W3CDTF">2024-02-26T00:21:02Z</dcterms:modified>
</cp:coreProperties>
</file>