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5"/>
  </p:handoutMasterIdLst>
  <p:sldIdLst>
    <p:sldId id="256" r:id="rId2"/>
    <p:sldId id="259" r:id="rId3"/>
    <p:sldId id="264" r:id="rId4"/>
    <p:sldId id="273" r:id="rId5"/>
    <p:sldId id="275" r:id="rId6"/>
    <p:sldId id="265" r:id="rId7"/>
    <p:sldId id="276" r:id="rId8"/>
    <p:sldId id="270" r:id="rId9"/>
    <p:sldId id="266" r:id="rId10"/>
    <p:sldId id="268" r:id="rId11"/>
    <p:sldId id="277" r:id="rId12"/>
    <p:sldId id="278" r:id="rId13"/>
    <p:sldId id="27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AFA"/>
    <a:srgbClr val="FF00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6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82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88D0DF-48D5-4684-8096-31748A7D21F7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32C423-004B-4D5F-AD3F-0D2C021461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1205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8" name="Заголовок 1"/>
          <p:cNvSpPr>
            <a:spLocks noGrp="1"/>
          </p:cNvSpPr>
          <p:nvPr>
            <p:ph type="ctrTitle"/>
          </p:nvPr>
        </p:nvSpPr>
        <p:spPr>
          <a:xfrm>
            <a:off x="817685" y="1802424"/>
            <a:ext cx="7561384" cy="2235882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МОАУ ГИМНАЗИЯ №2 ГОРОДА ТЫНДЫ</a:t>
            </a:r>
          </a:p>
        </p:txBody>
      </p:sp>
      <p:sp>
        <p:nvSpPr>
          <p:cNvPr id="1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13194" y="3997374"/>
            <a:ext cx="3517612" cy="485870"/>
          </a:xfrm>
        </p:spPr>
        <p:txBody>
          <a:bodyPr>
            <a:noAutofit/>
          </a:bodyPr>
          <a:lstStyle/>
          <a:p>
            <a:r>
              <a:rPr lang="ru-RU" sz="2000" b="1" dirty="0">
                <a:ln w="12700">
                  <a:noFill/>
                  <a:prstDash val="solid"/>
                </a:ln>
                <a:solidFill>
                  <a:srgbClr val="002060"/>
                </a:solidFill>
              </a:rPr>
              <a:t>Амурская область</a:t>
            </a:r>
          </a:p>
        </p:txBody>
      </p:sp>
    </p:spTree>
    <p:extLst>
      <p:ext uri="{BB962C8B-B14F-4D97-AF65-F5344CB8AC3E}">
        <p14:creationId xmlns:p14="http://schemas.microsoft.com/office/powerpoint/2010/main" val="1693832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5027" y="136526"/>
            <a:ext cx="7886700" cy="865797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latin typeface="Cambria" panose="02040503050406030204" pitchFamily="18" charset="0"/>
              </a:rPr>
              <a:t>Историческая справка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0677" y="1617785"/>
            <a:ext cx="8871438" cy="5090746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200" dirty="0">
                <a:latin typeface="Cambria" pitchFamily="18" charset="0"/>
              </a:rPr>
              <a:t>28 октября 2024 года классической гимназии №2 исполняется 30 лет. Всё это время гимназия живёт интересной, разнообразной жизнью. За время своего существования гимназия прошла путь становления - от </a:t>
            </a:r>
            <a:r>
              <a:rPr lang="ru-RU" sz="2200" dirty="0" err="1">
                <a:latin typeface="Cambria" pitchFamily="18" charset="0"/>
              </a:rPr>
              <a:t>прогимназических</a:t>
            </a:r>
            <a:r>
              <a:rPr lang="ru-RU" sz="2200" dirty="0">
                <a:latin typeface="Cambria" pitchFamily="18" charset="0"/>
              </a:rPr>
              <a:t> классов до классической гимназии, с изучением нескольких иностранных языков с 5 класса (английский, немецкий, китайский, латинский), с многопрофильным обучением на старшей ступени.</a:t>
            </a:r>
          </a:p>
          <a:p>
            <a:pPr algn="just"/>
            <a:r>
              <a:rPr lang="ru-RU" sz="2200" dirty="0">
                <a:latin typeface="Cambria" pitchFamily="18" charset="0"/>
              </a:rPr>
              <a:t>«Классическая гимназия №2» непрерывно работает в направлении модернизации инновационной структуры региональной и городской системы образования.  </a:t>
            </a:r>
          </a:p>
          <a:p>
            <a:pPr algn="just"/>
            <a:r>
              <a:rPr lang="ru-RU" sz="2200" dirty="0">
                <a:latin typeface="Cambria" pitchFamily="18" charset="0"/>
              </a:rPr>
              <a:t>Гимназия стала одним из учредителей Ассоциации общеобразовательных учреждений Амурской области, работающих в инновационном режиме «Развитие», вошла в  национальный реестр «Ведущие образовательные учреждения России», вошла в проект «Школа цифрового века». В 2006, 2009 годах гимназия стала  победителем в конкурсном отборе инновационных учреждений ПНП «Образование».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dirty="0">
              <a:latin typeface="Cambria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534DA93-BD36-42BD-BEE4-1AD7B4C794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649" y="359020"/>
            <a:ext cx="1258765" cy="125876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5027" y="136526"/>
            <a:ext cx="7886700" cy="865797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latin typeface="Cambria" panose="02040503050406030204" pitchFamily="18" charset="0"/>
              </a:rPr>
              <a:t>МУНИЦИПАЛЬНОЕ  ОБЩЕОБРАЗОВАТЕЛЬНОЕ АВТОНОМНОЕ УЧРЕЖДЕНИЕ «КЛАССИЧЕСКАЯ ГИМНАЗИЯ №2» Г. ТЫНДЫ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6FB30DB5-E245-4B89-ACCB-A13F4A81DA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91" y="950275"/>
            <a:ext cx="3672633" cy="27544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19D33DE-D808-47F6-81AA-1C1995D3026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26" b="12233"/>
          <a:stretch/>
        </p:blipFill>
        <p:spPr>
          <a:xfrm>
            <a:off x="4776575" y="943617"/>
            <a:ext cx="3601921" cy="27136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8DB30F4-20B7-4699-8F0B-2EA7F54653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91" y="3878113"/>
            <a:ext cx="3672633" cy="27544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BC6FBEA-4246-4E8A-9A2E-331E7863D91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4" r="29095" b="335"/>
          <a:stretch/>
        </p:blipFill>
        <p:spPr>
          <a:xfrm>
            <a:off x="4776578" y="3878113"/>
            <a:ext cx="3672631" cy="28433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700982-DB81-483D-BAB0-BBF37B0B1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cap="all" dirty="0">
                <a:latin typeface="Book Antiqua" panose="02040602050305030304" pitchFamily="18" charset="0"/>
              </a:rPr>
              <a:t>Вакансии для молодых педагогов:</a:t>
            </a:r>
            <a:br>
              <a:rPr lang="ru-RU" sz="2400" b="1" cap="all" dirty="0">
                <a:latin typeface="Book Antiqua" panose="02040602050305030304" pitchFamily="18" charset="0"/>
              </a:rPr>
            </a:br>
            <a:r>
              <a:rPr lang="ru-RU" sz="2400" b="1" cap="all" dirty="0">
                <a:latin typeface="Book Antiqua" panose="02040602050305030304" pitchFamily="18" charset="0"/>
              </a:rPr>
              <a:t>учитель русского языка </a:t>
            </a:r>
            <a:br>
              <a:rPr lang="ru-RU" sz="2400" b="1" cap="all" dirty="0">
                <a:latin typeface="Book Antiqua" panose="02040602050305030304" pitchFamily="18" charset="0"/>
              </a:rPr>
            </a:br>
            <a:r>
              <a:rPr lang="ru-RU" sz="2400" b="1" cap="all" dirty="0">
                <a:latin typeface="Book Antiqua" panose="02040602050305030304" pitchFamily="18" charset="0"/>
              </a:rPr>
              <a:t>и литературы, учитель математики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2423CE3B-62F3-491D-A38A-9517315398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5873" y="1690689"/>
            <a:ext cx="7886700" cy="501105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A7A0594-1304-4EB2-AF5E-712A4BA82F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425" y="508685"/>
            <a:ext cx="1171574" cy="1171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154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47A34E-9C22-45A0-800E-4EBCA099C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38" y="241301"/>
            <a:ext cx="7886700" cy="1325563"/>
          </a:xfrm>
        </p:spPr>
        <p:txBody>
          <a:bodyPr/>
          <a:lstStyle/>
          <a:p>
            <a:pPr algn="ctr"/>
            <a:r>
              <a:rPr lang="ru-RU" b="1" cap="all" dirty="0">
                <a:latin typeface="Book Antiqua" panose="02040602050305030304" pitchFamily="18" charset="0"/>
              </a:rPr>
              <a:t>Педагоги – наше достояние!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E23A9C-B090-4D0A-B424-DFDD968A0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92261"/>
            <a:ext cx="7886700" cy="502443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>
                <a:latin typeface="Book Antiqua" panose="02040602050305030304" pitchFamily="18" charset="0"/>
              </a:rPr>
              <a:t>Год основания гимназии: 28.10.1994.</a:t>
            </a:r>
          </a:p>
          <a:p>
            <a:pPr algn="just"/>
            <a:r>
              <a:rPr lang="ru-RU" dirty="0">
                <a:latin typeface="Book Antiqua" panose="02040602050305030304" pitchFamily="18" charset="0"/>
              </a:rPr>
              <a:t>Руководитель: </a:t>
            </a:r>
            <a:r>
              <a:rPr lang="ru-RU" dirty="0" err="1">
                <a:latin typeface="Book Antiqua" panose="02040602050305030304" pitchFamily="18" charset="0"/>
              </a:rPr>
              <a:t>Пилипосян</a:t>
            </a:r>
            <a:r>
              <a:rPr lang="ru-RU" dirty="0">
                <a:latin typeface="Book Antiqua" panose="02040602050305030304" pitchFamily="18" charset="0"/>
              </a:rPr>
              <a:t> Ирина Сергеевна.</a:t>
            </a:r>
          </a:p>
          <a:p>
            <a:pPr algn="just"/>
            <a:r>
              <a:rPr lang="ru-RU" dirty="0">
                <a:latin typeface="Book Antiqua" panose="02040602050305030304" pitchFamily="18" charset="0"/>
              </a:rPr>
              <a:t>Количество обучающихся – 918 (из них 388 – обучающиеся 1-4 классов, 471 – обучающиеся 5-9 классов, 59 обучающихся 10-11 классов, 11 - детей - инвалидов (ОВЗ), индивидуальное обучение на дому по адаптированным образовательным программам, 8 - детей - инвалидов (ОВЗ), очное обучение в классе). </a:t>
            </a:r>
          </a:p>
          <a:p>
            <a:pPr algn="just"/>
            <a:r>
              <a:rPr lang="ru-RU" dirty="0">
                <a:latin typeface="Book Antiqua" panose="02040602050305030304" pitchFamily="18" charset="0"/>
              </a:rPr>
              <a:t>В Классической гимназии №2 работает профессиональный педагогический коллектив. 16 педагогов имеют высшую квалификационную категорию, 6 педагогов – первую квалификационную категорию,</a:t>
            </a:r>
          </a:p>
          <a:p>
            <a:pPr algn="just"/>
            <a:r>
              <a:rPr lang="ru-RU" dirty="0">
                <a:latin typeface="Book Antiqua" panose="02040602050305030304" pitchFamily="18" charset="0"/>
              </a:rPr>
              <a:t>Из них 5 - победители конкурса «Лучшие учителя России» в рамках Приоритетного национального проекта «Образование», 6 - почетные работники общего образования РФ, 10 педагогов награждены Почетной грамотой Министерства образования и науки РФ, 3 - нагрудным знаком "Почетный работник просвещения Российской федерации", 27 - награждены Почетной грамотой Министерства образования и науки Амурской области.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B5463BB-9F80-4BDA-8853-70AFAC36A9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0476" y="1027115"/>
            <a:ext cx="1228724" cy="122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4792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235" y="0"/>
            <a:ext cx="7886700" cy="10592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latin typeface="Cambria" panose="02040503050406030204" pitchFamily="18" charset="0"/>
              </a:rPr>
              <a:t>Учебная и внеучебная деятельность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9A4A905-78A2-4ACE-8F0F-5E53E7DDAC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1" t="14574" r="2233" b="9309"/>
          <a:stretch/>
        </p:blipFill>
        <p:spPr>
          <a:xfrm>
            <a:off x="646235" y="4089317"/>
            <a:ext cx="5272733" cy="24502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2EC1DD1-8E20-4E4E-820E-D5554D6A45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17" r="11650"/>
          <a:stretch/>
        </p:blipFill>
        <p:spPr>
          <a:xfrm rot="579298">
            <a:off x="5034096" y="1045973"/>
            <a:ext cx="3709133" cy="30267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Объект 9">
            <a:extLst>
              <a:ext uri="{FF2B5EF4-FFF2-40B4-BE49-F238E27FC236}">
                <a16:creationId xmlns:a16="http://schemas.microsoft.com/office/drawing/2014/main" id="{5CEF0E6D-4CAA-4CA7-B8A9-CC62A0DD2D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52" t="25780" r="15686"/>
          <a:stretch/>
        </p:blipFill>
        <p:spPr>
          <a:xfrm>
            <a:off x="279418" y="1059228"/>
            <a:ext cx="4381189" cy="27479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34A6D5-CD3D-48A7-B7DF-C21B4731D4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25" y="4577404"/>
            <a:ext cx="1962150" cy="19621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366460-10B5-465E-A77E-22D9B77DB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" y="117475"/>
            <a:ext cx="7886700" cy="1325563"/>
          </a:xfrm>
        </p:spPr>
        <p:txBody>
          <a:bodyPr/>
          <a:lstStyle/>
          <a:p>
            <a:pPr algn="ctr"/>
            <a:r>
              <a:rPr lang="ru-RU" b="1" cap="all" dirty="0">
                <a:latin typeface="Book Antiqua" panose="02040602050305030304" pitchFamily="18" charset="0"/>
              </a:rPr>
              <a:t>Уникальный учебный план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EC116934-9D2D-468C-A4F6-4F8C8D0530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917" y="1857376"/>
            <a:ext cx="8820241" cy="479001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FEC9581-2F89-4366-96C6-4929C4AA75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558" y="866776"/>
            <a:ext cx="9906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434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846" y="365126"/>
            <a:ext cx="8339504" cy="584443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latin typeface="Cambria" panose="02040503050406030204" pitchFamily="18" charset="0"/>
              </a:rPr>
              <a:t>Работа с одаренными гимназистами</a:t>
            </a:r>
            <a:br>
              <a:rPr lang="ru-RU" sz="3600" b="1" dirty="0">
                <a:latin typeface="Cambria" panose="02040503050406030204" pitchFamily="18" charset="0"/>
              </a:rPr>
            </a:br>
            <a:r>
              <a:rPr lang="ru-RU" sz="3600" b="1" dirty="0">
                <a:latin typeface="Cambria" panose="02040503050406030204" pitchFamily="18" charset="0"/>
              </a:rPr>
              <a:t>«ЮНАРМИЯ», «Движение первых»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1D81317-F914-447E-ABE6-7999A8A59F3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5" r="10096"/>
          <a:stretch/>
        </p:blipFill>
        <p:spPr>
          <a:xfrm>
            <a:off x="330190" y="3910838"/>
            <a:ext cx="3931092" cy="2832807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Объект 6">
            <a:extLst>
              <a:ext uri="{FF2B5EF4-FFF2-40B4-BE49-F238E27FC236}">
                <a16:creationId xmlns:a16="http://schemas.microsoft.com/office/drawing/2014/main" id="{F643C847-8013-4CB3-A710-EFB1C99BD2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3" t="2113" r="6505" b="7302"/>
          <a:stretch/>
        </p:blipFill>
        <p:spPr>
          <a:xfrm>
            <a:off x="4399735" y="1226168"/>
            <a:ext cx="4348859" cy="251707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8585E00-FA4A-4993-A7AF-EC142C56066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48" t="15955"/>
          <a:stretch/>
        </p:blipFill>
        <p:spPr>
          <a:xfrm>
            <a:off x="175846" y="1226169"/>
            <a:ext cx="4003125" cy="2408068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891C32E-640C-4042-8026-C3B3BAE889F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9" t="22265"/>
          <a:stretch/>
        </p:blipFill>
        <p:spPr>
          <a:xfrm>
            <a:off x="4444081" y="3995583"/>
            <a:ext cx="4369730" cy="274806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8988" y="361950"/>
            <a:ext cx="7886700" cy="88338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Cambria" panose="02040503050406030204" pitchFamily="18" charset="0"/>
              </a:rPr>
              <a:t>Работа с одаренными учениками</a:t>
            </a:r>
            <a:br>
              <a:rPr lang="ru-RU" b="1" dirty="0">
                <a:latin typeface="Cambria" panose="02040503050406030204" pitchFamily="18" charset="0"/>
              </a:rPr>
            </a:br>
            <a:r>
              <a:rPr lang="ru-RU" b="1" dirty="0">
                <a:latin typeface="Cambria" panose="02040503050406030204" pitchFamily="18" charset="0"/>
              </a:rPr>
              <a:t>Дополнительное образование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0677" y="1245332"/>
            <a:ext cx="9003323" cy="5471991"/>
          </a:xfrm>
        </p:spPr>
        <p:txBody>
          <a:bodyPr>
            <a:normAutofit fontScale="70000" lnSpcReduction="20000"/>
          </a:bodyPr>
          <a:lstStyle/>
          <a:p>
            <a:pPr algn="just" fontAlgn="t"/>
            <a:r>
              <a:rPr lang="ru-RU" dirty="0">
                <a:latin typeface="Cambria" pitchFamily="18" charset="0"/>
              </a:rPr>
              <a:t>Таланты – гордость любой нации, основной капитал. Тем более – молодые таланты, все главные свершения которых ещё впереди. Но для того, чтобы одарённый человек смог сполна себя реализовать и послужить своим талантом на благо Отечества, нужно чтобы Отечество позаботилось о нём в пору становления.</a:t>
            </a:r>
          </a:p>
          <a:p>
            <a:pPr algn="just" fontAlgn="t"/>
            <a:r>
              <a:rPr lang="ru-RU" dirty="0">
                <a:latin typeface="Cambria" pitchFamily="18" charset="0"/>
              </a:rPr>
              <a:t>Учащиеся гимназии – постоянные участники международных, всероссийских, региональных, областных конкурсов. Два раза в год более 20 наших учащихся становятся стипендиатами мэра города за свои успехи и достижения.</a:t>
            </a:r>
          </a:p>
          <a:p>
            <a:pPr algn="just"/>
            <a:r>
              <a:rPr lang="ru-RU" dirty="0">
                <a:latin typeface="Cambria" pitchFamily="18" charset="0"/>
              </a:rPr>
              <a:t>Ученики гимназии участвуют в уроках финансовой, налоговой и пенсионной грамотности, в неделях правового и безопасного воспитания, в профилактических лекциях с участием инспекторов </a:t>
            </a:r>
            <a:r>
              <a:rPr lang="ru-RU" dirty="0" err="1">
                <a:latin typeface="Cambria" pitchFamily="18" charset="0"/>
              </a:rPr>
              <a:t>оПДН</a:t>
            </a:r>
            <a:r>
              <a:rPr lang="ru-RU" dirty="0">
                <a:latin typeface="Cambria" pitchFamily="18" charset="0"/>
              </a:rPr>
              <a:t>, ЛОВД, </a:t>
            </a:r>
            <a:r>
              <a:rPr lang="ru-RU" dirty="0" err="1">
                <a:latin typeface="Cambria" pitchFamily="18" charset="0"/>
              </a:rPr>
              <a:t>оГИБДД</a:t>
            </a:r>
            <a:r>
              <a:rPr lang="ru-RU" dirty="0">
                <a:latin typeface="Cambria" pitchFamily="18" charset="0"/>
              </a:rPr>
              <a:t>, УФМС, РЖД, КДМ.</a:t>
            </a:r>
          </a:p>
          <a:p>
            <a:r>
              <a:rPr lang="ru-RU" dirty="0"/>
              <a:t>С 1 сентября 2020 года в МОАУ Гимназия №2 </a:t>
            </a:r>
            <a:r>
              <a:rPr lang="ru-RU" dirty="0" err="1"/>
              <a:t>г.Тынды</a:t>
            </a:r>
            <a:r>
              <a:rPr lang="ru-RU" dirty="0"/>
              <a:t> начал работу Центр образования цифрового и гуманитарного профилей "Точка роста".</a:t>
            </a:r>
          </a:p>
          <a:p>
            <a:r>
              <a:rPr lang="ru-RU" dirty="0"/>
              <a:t>В Точке Роста проходят следующие занятия:</a:t>
            </a:r>
          </a:p>
          <a:p>
            <a:r>
              <a:rPr lang="ru-RU" dirty="0"/>
              <a:t>1.	Безопасное колесо.</a:t>
            </a:r>
          </a:p>
          <a:p>
            <a:r>
              <a:rPr lang="ru-RU" dirty="0"/>
              <a:t>2.	«Проектная деятельность»</a:t>
            </a:r>
          </a:p>
          <a:p>
            <a:r>
              <a:rPr lang="ru-RU" dirty="0"/>
              <a:t>3.	</a:t>
            </a:r>
            <a:r>
              <a:rPr lang="ru-RU" dirty="0" err="1"/>
              <a:t>Легоконструирование</a:t>
            </a:r>
            <a:endParaRPr lang="ru-RU" dirty="0"/>
          </a:p>
          <a:p>
            <a:r>
              <a:rPr lang="ru-RU" dirty="0"/>
              <a:t>4.	Русский шах и мат</a:t>
            </a:r>
          </a:p>
          <a:p>
            <a:r>
              <a:rPr lang="ru-RU" dirty="0"/>
              <a:t>5.	Виртуальная реальность</a:t>
            </a:r>
          </a:p>
          <a:p>
            <a:r>
              <a:rPr lang="ru-RU" dirty="0"/>
              <a:t>6.	Первая помощь</a:t>
            </a:r>
          </a:p>
          <a:p>
            <a:r>
              <a:rPr lang="ru-RU" dirty="0"/>
              <a:t>7.	Робототехника</a:t>
            </a:r>
          </a:p>
          <a:p>
            <a:r>
              <a:rPr lang="ru-RU" dirty="0"/>
              <a:t>8.	«Билет в будущее»</a:t>
            </a:r>
          </a:p>
          <a:p>
            <a:r>
              <a:rPr lang="ru-RU" dirty="0"/>
              <a:t>9.	«Патриот»</a:t>
            </a:r>
          </a:p>
          <a:p>
            <a:r>
              <a:rPr lang="ru-RU" dirty="0"/>
              <a:t>10.	Разработка игр на UNITY</a:t>
            </a:r>
          </a:p>
          <a:p>
            <a:r>
              <a:rPr lang="ru-RU" dirty="0"/>
              <a:t>11.	Мобильная разработка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4736299-7B0A-4951-BD17-BD5542389A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6374" y="3724275"/>
            <a:ext cx="2771775" cy="27717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3882" y="295866"/>
            <a:ext cx="8316791" cy="75149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Cambria" panose="02040503050406030204" pitchFamily="18" charset="0"/>
              </a:rPr>
              <a:t>НЕПОВТОРИМЫЕ ГИМНАЗИЧЕСКИЕ БУДНИ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DF2710D-7D41-46BB-865E-FA6967E2CBB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9"/>
          <a:stretch/>
        </p:blipFill>
        <p:spPr>
          <a:xfrm>
            <a:off x="4572000" y="1139031"/>
            <a:ext cx="4168673" cy="25218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E0C8902-795F-402B-9FB4-080E938DC65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34" t="4603" b="1"/>
          <a:stretch/>
        </p:blipFill>
        <p:spPr>
          <a:xfrm>
            <a:off x="4746891" y="3844254"/>
            <a:ext cx="3993782" cy="28779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BB75F6E-711D-46E5-9590-8942EFC6F0A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38" t="18026" r="17864"/>
          <a:stretch/>
        </p:blipFill>
        <p:spPr>
          <a:xfrm>
            <a:off x="403327" y="3764406"/>
            <a:ext cx="3913154" cy="28779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Объект 4">
            <a:extLst>
              <a:ext uri="{FF2B5EF4-FFF2-40B4-BE49-F238E27FC236}">
                <a16:creationId xmlns:a16="http://schemas.microsoft.com/office/drawing/2014/main" id="{E1D8FF18-1CBB-4DE8-B10F-ABB594D0F2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577059" y="1540746"/>
            <a:ext cx="3891822" cy="188825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FE2E7A-1203-46C1-81D7-C963115AF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9" y="123825"/>
            <a:ext cx="7886700" cy="1325563"/>
          </a:xfrm>
        </p:spPr>
        <p:txBody>
          <a:bodyPr/>
          <a:lstStyle/>
          <a:p>
            <a:pPr algn="ctr"/>
            <a:r>
              <a:rPr lang="ru-RU" b="1" dirty="0"/>
              <a:t>ОРГАНИЗАЦИЯ ПИТАНИЯ. ФОРМА ОДЕЖДЫ</a:t>
            </a:r>
            <a:br>
              <a:rPr lang="ru-RU" b="1" dirty="0"/>
            </a:br>
            <a:r>
              <a:rPr lang="ru-RU" b="1" dirty="0"/>
              <a:t>ПЕРСПЕКТИВЫ РАЗВИТИЯ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D3C72A9-A998-4626-946E-D0340ACBB9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690689"/>
            <a:ext cx="8248650" cy="504348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/>
              <a:t>В рамках внедрения Всероссийского проекта школьных кафетериев в 2021 году в МОАУ ГИМНАЗИЯ №2 на базе столовой было открыто первое школьное кафе. В декабре 2021 года работу уютного и красивого гимназического кафе оценил губернатор Амурской области В. А. Орлов.</a:t>
            </a:r>
          </a:p>
          <a:p>
            <a:pPr algn="just"/>
            <a:r>
              <a:rPr lang="ru-RU" dirty="0"/>
              <a:t>Внешний вид обучающихся – одно из условий эффективности учебно-воспитательного процесса, обеспечения дисциплины в гимназии. От внешнего вида зависит стиль отношений педагогов и обучающихся, воспитание культуры речи и культуры поведения, имидж гимназии.</a:t>
            </a:r>
          </a:p>
          <a:p>
            <a:pPr algn="just"/>
            <a:r>
              <a:rPr lang="ru-RU" dirty="0"/>
              <a:t>В 2020 году на базе МОАУ ГИМНАЗИЯ №2 был открыт центр образования цифровых и гуманитарных профилей «Точка роста». Деятельность Центра направлена на формирование у обучающихся цифровых и гуманитарных компетенций по предметным областям: «Технология», «Информатика», «Основы безопасности жизнедеятельности». </a:t>
            </a:r>
          </a:p>
          <a:p>
            <a:pPr algn="just"/>
            <a:r>
              <a:rPr lang="ru-RU" dirty="0"/>
              <a:t>Благодаря высоким и значимым результатам МОАУ ГИМНАЗИЯ №2 выбрана в качестве базовой площадки для многих муниципальных и региональных мероприятий.</a:t>
            </a:r>
          </a:p>
          <a:p>
            <a:pPr algn="just"/>
            <a:r>
              <a:rPr lang="ru-RU" dirty="0"/>
              <a:t>Классическая гимназия №2 – образовательная организация, работающая в инновационном режиме, являющаяся базовой опорной площадкой, участвующей в мероприятиях по повышению качества образования путем реализации региональных проектов и распространение их результатов в Амурской области.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B492260-502A-4CD4-9519-192E418F7F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126" y="742159"/>
            <a:ext cx="942974" cy="94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5846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FE2E7A-1203-46C1-81D7-C963115AF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73154"/>
          </a:xfrm>
        </p:spPr>
        <p:txBody>
          <a:bodyPr/>
          <a:lstStyle/>
          <a:p>
            <a:pPr algn="ctr"/>
            <a:r>
              <a:rPr lang="ru-RU" b="1" dirty="0"/>
              <a:t>ОРГАНИЗАЦИЯ ПИТАНИЯ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2A983990-7339-43CE-9C0A-6F09F2413A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69" y="1598612"/>
            <a:ext cx="5477934" cy="3081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A7E527D-FCC3-4A69-8F1D-C777589632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924" y="4840282"/>
            <a:ext cx="3279419" cy="18446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FA52B2A-FC74-4A0E-B86F-2F895A3D57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899" y="4840282"/>
            <a:ext cx="3279419" cy="18446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1D6F421-632A-4DAB-8371-1E2F074081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894" y="2076449"/>
            <a:ext cx="2700337" cy="20252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56240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7908" y="266456"/>
            <a:ext cx="8710246" cy="3162544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>
                <a:latin typeface="Cambria" panose="02040503050406030204" pitchFamily="18" charset="0"/>
              </a:rPr>
              <a:t>МУНИЦИПАЛЬНОЕ ОБЩЕОБРАЗОВАТЕЛЬНОЕ АВТОНОМНОЕ УЧРЕЖДЕНИЕ «КЛАССИЧЕСКАЯ ГИМНАЗИЯ №2»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>
                <a:latin typeface="Cambria" panose="02040503050406030204" pitchFamily="18" charset="0"/>
              </a:rPr>
              <a:t>ГОРОДА ТЫНДЫ АМУРСКОЙ ОБЛАСТИ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b="1" dirty="0">
              <a:latin typeface="Cambria" panose="020405030504060302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>
                <a:latin typeface="Cambria" panose="02040503050406030204" pitchFamily="18" charset="0"/>
              </a:rPr>
              <a:t>Мы находимся по адресу: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>
                <a:latin typeface="Cambria" panose="02040503050406030204" pitchFamily="18" charset="0"/>
              </a:rPr>
              <a:t>676290, Амурская область, город Тында,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>
                <a:latin typeface="Cambria" panose="02040503050406030204" pitchFamily="18" charset="0"/>
              </a:rPr>
              <a:t>улица Московский бульвар, 13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>
                <a:latin typeface="Cambria" panose="02040503050406030204" pitchFamily="18" charset="0"/>
              </a:rPr>
              <a:t>Наши телефоны: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>
                <a:latin typeface="Cambria" panose="02040503050406030204" pitchFamily="18" charset="0"/>
              </a:rPr>
              <a:t>55-201, 55-202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>
                <a:latin typeface="Cambria" panose="02040503050406030204" pitchFamily="18" charset="0"/>
              </a:rPr>
              <a:t>Электронная почта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>
                <a:latin typeface="Cambria" panose="02040503050406030204" pitchFamily="18" charset="0"/>
              </a:rPr>
              <a:t>tnd_school_gymn2@obramur.ru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>
                <a:latin typeface="Cambria" panose="02040503050406030204" pitchFamily="18" charset="0"/>
              </a:rPr>
              <a:t>Официальный сайт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>
                <a:latin typeface="Cambria" panose="02040503050406030204" pitchFamily="18" charset="0"/>
              </a:rPr>
              <a:t>https://tndgim2.obramur.ru/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dirty="0">
              <a:latin typeface="Cambria" panose="020405030504060302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FFE8763-75A0-46B9-A031-60F3B3BC77F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3" t="766" r="9126"/>
          <a:stretch/>
        </p:blipFill>
        <p:spPr>
          <a:xfrm>
            <a:off x="257908" y="3567912"/>
            <a:ext cx="4031942" cy="27795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62E548-68AF-475D-9393-30EED1F5D1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0" t="15923" r="2820" b="3886"/>
          <a:stretch/>
        </p:blipFill>
        <p:spPr>
          <a:xfrm>
            <a:off x="4519869" y="3567912"/>
            <a:ext cx="4366223" cy="27830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859922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525</TotalTime>
  <Words>827</Words>
  <Application>Microsoft Office PowerPoint</Application>
  <PresentationFormat>Экран (4:3)</PresentationFormat>
  <Paragraphs>54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Book Antiqua</vt:lpstr>
      <vt:lpstr>Calibri</vt:lpstr>
      <vt:lpstr>Calibri Light</vt:lpstr>
      <vt:lpstr>Cambria</vt:lpstr>
      <vt:lpstr>Тема Office</vt:lpstr>
      <vt:lpstr>МОАУ ГИМНАЗИЯ №2 ГОРОДА ТЫНДЫ</vt:lpstr>
      <vt:lpstr>Историческая справка</vt:lpstr>
      <vt:lpstr>МУНИЦИПАЛЬНОЕ  ОБЩЕОБРАЗОВАТЕЛЬНОЕ АВТОНОМНОЕ УЧРЕЖДЕНИЕ «КЛАССИЧЕСКАЯ ГИМНАЗИЯ №2» Г. ТЫНДЫ</vt:lpstr>
      <vt:lpstr>Вакансии для молодых педагогов: учитель русского языка  и литературы, учитель математики</vt:lpstr>
      <vt:lpstr>Педагоги – наше достояние!</vt:lpstr>
      <vt:lpstr>Учебная и внеучебная деятельность</vt:lpstr>
      <vt:lpstr>Уникальный учебный план</vt:lpstr>
      <vt:lpstr>Работа с одаренными гимназистами «ЮНАРМИЯ», «Движение первых»</vt:lpstr>
      <vt:lpstr>Работа с одаренными учениками Дополнительное образование</vt:lpstr>
      <vt:lpstr>НЕПОВТОРИМЫЕ ГИМНАЗИЧЕСКИЕ БУДНИ</vt:lpstr>
      <vt:lpstr>ОРГАНИЗАЦИЯ ПИТАНИЯ. ФОРМА ОДЕЖДЫ ПЕРСПЕКТИВЫ РАЗВИТИЯ</vt:lpstr>
      <vt:lpstr>ОРГАНИЗАЦИЯ ПИТАНИЯ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ucheba</cp:lastModifiedBy>
  <cp:revision>126</cp:revision>
  <dcterms:created xsi:type="dcterms:W3CDTF">2014-11-21T11:00:06Z</dcterms:created>
  <dcterms:modified xsi:type="dcterms:W3CDTF">2024-03-27T01:12:24Z</dcterms:modified>
</cp:coreProperties>
</file>