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4" r:id="rId3"/>
    <p:sldId id="261" r:id="rId4"/>
    <p:sldId id="259" r:id="rId5"/>
    <p:sldId id="263" r:id="rId6"/>
    <p:sldId id="265" r:id="rId7"/>
    <p:sldId id="266" r:id="rId8"/>
    <p:sldId id="267" r:id="rId9"/>
    <p:sldId id="268" r:id="rId10"/>
    <p:sldId id="262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ransition spd="slow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МБОУ «СОШ № 66» </a:t>
            </a:r>
            <a:br>
              <a:rPr lang="ru-RU" b="1" dirty="0"/>
            </a:br>
            <a:r>
              <a:rPr lang="ru-RU" b="1" dirty="0"/>
              <a:t>г. Владивостока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773363"/>
            <a:ext cx="6096000" cy="2886075"/>
          </a:xfrm>
        </p:spPr>
      </p:pic>
    </p:spTree>
    <p:extLst>
      <p:ext uri="{BB962C8B-B14F-4D97-AF65-F5344CB8AC3E}">
        <p14:creationId xmlns:p14="http://schemas.microsoft.com/office/powerpoint/2010/main" val="5110674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4279824"/>
          </a:xfrm>
        </p:spPr>
        <p:txBody>
          <a:bodyPr>
            <a:normAutofit/>
          </a:bodyPr>
          <a:lstStyle/>
          <a:p>
            <a:br>
              <a:rPr lang="ru-RU" dirty="0"/>
            </a:br>
            <a:r>
              <a:rPr lang="ru-RU" dirty="0"/>
              <a:t>Школа № 66 г. Владивостока была открыта в 1964 году.</a:t>
            </a:r>
            <a:br>
              <a:rPr lang="ru-RU" dirty="0"/>
            </a:br>
            <a:r>
              <a:rPr lang="ru-RU" dirty="0"/>
              <a:t>В 2023-2024 учебном году в школе сформированы 25 классов (650 обучающихся).</a:t>
            </a:r>
            <a:br>
              <a:rPr lang="ru-RU" dirty="0"/>
            </a:br>
            <a:r>
              <a:rPr lang="ru-RU" b="1" dirty="0"/>
              <a:t>Кадровый состав</a:t>
            </a:r>
            <a:br>
              <a:rPr lang="ru-RU" dirty="0"/>
            </a:br>
            <a:r>
              <a:rPr lang="ru-RU" dirty="0"/>
              <a:t>Количество работников – 42 чел., из них </a:t>
            </a:r>
            <a:br>
              <a:rPr lang="ru-RU" dirty="0"/>
            </a:br>
            <a:r>
              <a:rPr lang="ru-RU" dirty="0"/>
              <a:t>педагогические работники — 29 человек.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303868" y="5702531"/>
            <a:ext cx="9592732" cy="173336"/>
          </a:xfrm>
        </p:spPr>
        <p:txBody>
          <a:bodyPr>
            <a:normAutofit fontScale="40000" lnSpcReduction="20000"/>
          </a:bodyPr>
          <a:lstStyle/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674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765080"/>
            <a:ext cx="3718455" cy="1371600"/>
          </a:xfrm>
        </p:spPr>
        <p:txBody>
          <a:bodyPr/>
          <a:lstStyle/>
          <a:p>
            <a:r>
              <a:rPr lang="ru-RU" b="1" dirty="0"/>
              <a:t>Директор</a:t>
            </a:r>
            <a:r>
              <a:rPr lang="ru-RU" dirty="0"/>
              <a:t> </a:t>
            </a:r>
            <a:r>
              <a:rPr lang="ru-RU" b="1" dirty="0"/>
              <a:t>МБОУ «СОШ № 66» г. Владивостока</a:t>
            </a:r>
            <a:r>
              <a:rPr lang="ru-RU" dirty="0"/>
              <a:t>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79700" y="2208105"/>
            <a:ext cx="3831859" cy="2449382"/>
          </a:xfrm>
        </p:spPr>
        <p:txBody>
          <a:bodyPr>
            <a:normAutofit/>
          </a:bodyPr>
          <a:lstStyle/>
          <a:p>
            <a:r>
              <a:rPr lang="ru-RU" sz="2000" b="1" dirty="0"/>
              <a:t>Чупров Андрей Анатольевич</a:t>
            </a:r>
          </a:p>
          <a:p>
            <a:r>
              <a:rPr lang="ru-RU" sz="2000" dirty="0"/>
              <a:t>кандидат педагогических наук, учитель – олигофренопедагог.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26" y="3595259"/>
            <a:ext cx="3240024" cy="2124456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4139" y="1057478"/>
            <a:ext cx="4318085" cy="431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3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МБОУ «СОШ № 66» г. Владивостока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468880"/>
            <a:ext cx="9669086" cy="3406988"/>
          </a:xfrm>
        </p:spPr>
        <p:txBody>
          <a:bodyPr>
            <a:normAutofit/>
          </a:bodyPr>
          <a:lstStyle/>
          <a:p>
            <a:r>
              <a:rPr lang="ru-RU" b="1" dirty="0"/>
              <a:t>Педагогические работники:</a:t>
            </a:r>
          </a:p>
          <a:p>
            <a:r>
              <a:rPr lang="ru-RU" dirty="0"/>
              <a:t>1 - заслуженный учитель РФ;</a:t>
            </a:r>
          </a:p>
          <a:p>
            <a:r>
              <a:rPr lang="ru-RU" dirty="0"/>
              <a:t>2 - награждены значком «Отличник народного просвещения РФ»;</a:t>
            </a:r>
          </a:p>
          <a:p>
            <a:r>
              <a:rPr lang="ru-RU" dirty="0"/>
              <a:t>2 - награждены нагрудным знаком «Почетный работник общего образования РФ»;</a:t>
            </a:r>
          </a:p>
          <a:p>
            <a:r>
              <a:rPr lang="ru-RU" dirty="0"/>
              <a:t>4 – награждены Почетной грамотой Министерства просвещения РФ.</a:t>
            </a:r>
          </a:p>
        </p:txBody>
      </p:sp>
    </p:spTree>
    <p:extLst>
      <p:ext uri="{BB962C8B-B14F-4D97-AF65-F5344CB8AC3E}">
        <p14:creationId xmlns:p14="http://schemas.microsoft.com/office/powerpoint/2010/main" val="323909095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МБОУ «СОШ № 66» г. Владивостока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Педагогические работники:</a:t>
            </a:r>
          </a:p>
          <a:p>
            <a:r>
              <a:rPr lang="ru-RU" dirty="0"/>
              <a:t>5 учителей, имеющих высшую квалификационную категорию;</a:t>
            </a:r>
          </a:p>
          <a:p>
            <a:r>
              <a:rPr lang="ru-RU" dirty="0"/>
              <a:t>11  учителей, имеющих 1 квалификационную категорию;</a:t>
            </a:r>
          </a:p>
          <a:p>
            <a:r>
              <a:rPr lang="ru-RU" dirty="0"/>
              <a:t>4 молодых специалиста.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92505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838201"/>
            <a:ext cx="9601196" cy="1143000"/>
          </a:xfrm>
        </p:spPr>
        <p:txBody>
          <a:bodyPr/>
          <a:lstStyle/>
          <a:p>
            <a:r>
              <a:rPr lang="ru-RU" b="1" dirty="0"/>
              <a:t>Вакансии на 2024-2025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00250"/>
            <a:ext cx="9601196" cy="3875618"/>
          </a:xfrm>
        </p:spPr>
        <p:txBody>
          <a:bodyPr>
            <a:normAutofit/>
          </a:bodyPr>
          <a:lstStyle/>
          <a:p>
            <a:r>
              <a:rPr lang="ru-RU" b="1" dirty="0"/>
              <a:t>Учитель русского языка и литературы;</a:t>
            </a:r>
          </a:p>
          <a:p>
            <a:r>
              <a:rPr lang="ru-RU" b="1" dirty="0"/>
              <a:t>Учитель математики и физики;</a:t>
            </a:r>
          </a:p>
          <a:p>
            <a:r>
              <a:rPr lang="ru-RU" b="1" dirty="0"/>
              <a:t>Учитель биологии и химии;</a:t>
            </a:r>
          </a:p>
          <a:p>
            <a:r>
              <a:rPr lang="ru-RU" b="1" dirty="0"/>
              <a:t>Учитель английского языка и начальных классов;</a:t>
            </a:r>
          </a:p>
          <a:p>
            <a:r>
              <a:rPr lang="ru-RU" b="1" dirty="0"/>
              <a:t>Педагог-психолог;</a:t>
            </a:r>
          </a:p>
          <a:p>
            <a:r>
              <a:rPr lang="ru-RU" b="1" dirty="0"/>
              <a:t>Учитель-логопед.</a:t>
            </a:r>
          </a:p>
        </p:txBody>
      </p:sp>
    </p:spTree>
    <p:extLst>
      <p:ext uri="{BB962C8B-B14F-4D97-AF65-F5344CB8AC3E}">
        <p14:creationId xmlns:p14="http://schemas.microsoft.com/office/powerpoint/2010/main" val="46892505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Меры социальной поддержки </a:t>
            </a:r>
            <a:br>
              <a:rPr lang="ru-RU" b="1" dirty="0"/>
            </a:br>
            <a:r>
              <a:rPr lang="ru-RU" b="1" dirty="0"/>
              <a:t>молодых специалистов: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438400"/>
            <a:ext cx="9601196" cy="3437468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/>
              <a:t>Единовременная выплата:</a:t>
            </a:r>
          </a:p>
          <a:p>
            <a:pPr marL="0" indent="0">
              <a:buNone/>
            </a:pPr>
            <a:r>
              <a:rPr lang="ru-RU" b="1" dirty="0"/>
              <a:t> 300 000 рублей </a:t>
            </a:r>
            <a:r>
              <a:rPr lang="en-US" b="1" dirty="0"/>
              <a:t>– </a:t>
            </a:r>
            <a:r>
              <a:rPr lang="ru-RU" b="1" dirty="0"/>
              <a:t>для молодого специалиста, имеющего диплом о высшем образовании,</a:t>
            </a:r>
          </a:p>
          <a:p>
            <a:pPr marL="0" indent="0">
              <a:buNone/>
            </a:pPr>
            <a:r>
              <a:rPr lang="ru-RU" b="1" dirty="0"/>
              <a:t>350 000 рублей - для молодого специалиста, имеющего диплом о высшем образовании с отличием</a:t>
            </a:r>
            <a:endParaRPr lang="en-US" b="1" dirty="0"/>
          </a:p>
          <a:p>
            <a:r>
              <a:rPr lang="ru-RU" b="1" dirty="0"/>
              <a:t>Ежемесячная денежная выплата в размере 10 000 рублей до достижения 3-летнего педагогического стажа;</a:t>
            </a:r>
          </a:p>
          <a:p>
            <a:r>
              <a:rPr lang="ru-RU" b="1" dirty="0"/>
              <a:t>Ежемесячная денежная выплата по итогам прохождения добровольного тестирования в форме единого государственного экзамена (набравшему по преподаваемому предмету 100 баллов, 10 000 рублей на протяжении 12 месяцев);</a:t>
            </a:r>
          </a:p>
          <a:p>
            <a:r>
              <a:rPr lang="ru-RU" b="1" dirty="0"/>
              <a:t>Компенсация части стоимости путевки на санаторно-курортное лечение (один раз в три года 15 000 рублей);</a:t>
            </a:r>
          </a:p>
          <a:p>
            <a:r>
              <a:rPr lang="ru-RU" b="1" dirty="0"/>
              <a:t>Компенсация расходов за наем (поднаем) жилого помещения– 10 000 рублей в месяц течении одного года работы;</a:t>
            </a:r>
          </a:p>
          <a:p>
            <a:r>
              <a:rPr lang="ru-RU" b="1" dirty="0"/>
              <a:t>Арендное жилье по коммерческому найму с последующей возможностью выкупа этого жилья (Аренда 2-3 комн. кв. 17 000 рублей в месяц + коммунальные платежи);</a:t>
            </a:r>
          </a:p>
          <a:p>
            <a:r>
              <a:rPr lang="ru-RU" b="1" dirty="0"/>
              <a:t>Предоставляется общежитие.</a:t>
            </a:r>
          </a:p>
          <a:p>
            <a:r>
              <a:rPr lang="ru-RU" b="1" dirty="0"/>
              <a:t>Заработная плата от 90 000 рублей (оклад 26 277 рублей за 18 часов; ДВ коэффициент 20%, РК коэффициент 30%, классное руководство 9 000 рублей в месяц, проверка тетрадей в зависимости от предмета 10-15% от оклада, квалификационная категория 1 КК – 10 %, ВКК-15% от оклада, стимулирующие выплаты ежемесячно, премии по итогам работы за год), платные образовательные услуги.</a:t>
            </a:r>
          </a:p>
        </p:txBody>
      </p:sp>
    </p:spTree>
    <p:extLst>
      <p:ext uri="{BB962C8B-B14F-4D97-AF65-F5344CB8AC3E}">
        <p14:creationId xmlns:p14="http://schemas.microsoft.com/office/powerpoint/2010/main" val="46892505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Ссылки на официальные аккаунты </a:t>
            </a:r>
            <a:br>
              <a:rPr lang="ru-RU" sz="3200" b="1" dirty="0"/>
            </a:br>
            <a:r>
              <a:rPr lang="ru-RU" sz="3200" b="1" dirty="0"/>
              <a:t>МБОУ СОШ №66 г. Владивосток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Clr>
                <a:srgbClr val="D9B247"/>
              </a:buClr>
              <a:buNone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                                           Ссылка на страницу в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Ссылка на страницу в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Clr>
                <a:srgbClr val="D9B247"/>
              </a:buClr>
              <a:buNone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164" y="2984255"/>
            <a:ext cx="1622703" cy="22258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817" y="2984255"/>
            <a:ext cx="2225867" cy="22319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252" y="2984255"/>
            <a:ext cx="2086148" cy="208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505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/>
              <a:t>Контактное лицо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Директор МБОУ «СОШ № 66» </a:t>
            </a:r>
          </a:p>
          <a:p>
            <a:r>
              <a:rPr lang="ru-RU" sz="3200" b="1" dirty="0" err="1"/>
              <a:t>Чупров</a:t>
            </a:r>
            <a:r>
              <a:rPr lang="ru-RU" sz="3200" b="1" dirty="0"/>
              <a:t> Андрей Анатольевич</a:t>
            </a:r>
          </a:p>
          <a:p>
            <a:r>
              <a:rPr lang="ru-RU" sz="3200" b="1" dirty="0"/>
              <a:t>Т. 8 909 848 74 59</a:t>
            </a:r>
          </a:p>
          <a:p>
            <a:r>
              <a:rPr lang="en-US" sz="3200" b="1" dirty="0"/>
              <a:t>E-mail</a:t>
            </a:r>
            <a:r>
              <a:rPr lang="ru-RU" sz="3200" b="1" dirty="0"/>
              <a:t>:</a:t>
            </a:r>
            <a:r>
              <a:rPr lang="en-US" sz="3200" b="1" dirty="0"/>
              <a:t> and210979@yandex.ru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19431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0"/>
            <a:ext cx="6969187" cy="2485209"/>
          </a:xfrm>
        </p:spPr>
        <p:txBody>
          <a:bodyPr/>
          <a:lstStyle/>
          <a:p>
            <a:r>
              <a:rPr lang="ru-RU" dirty="0"/>
              <a:t>ДОБРО ПОЖАЛОВАТЬ!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5343" y="4932679"/>
            <a:ext cx="6652724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029783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298</TotalTime>
  <Words>464</Words>
  <Application>Microsoft Office PowerPoint</Application>
  <PresentationFormat>Широкоэкранный</PresentationFormat>
  <Paragraphs>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Натуральные материалы</vt:lpstr>
      <vt:lpstr>МБОУ «СОШ № 66»  г. Владивостока </vt:lpstr>
      <vt:lpstr> Школа № 66 г. Владивостока была открыта в 1964 году. В 2023-2024 учебном году в школе сформированы 25 классов (650 обучающихся). Кадровый состав Количество работников – 42 чел., из них  педагогические работники — 29 человек. </vt:lpstr>
      <vt:lpstr>Директор МБОУ «СОШ № 66» г. Владивостока </vt:lpstr>
      <vt:lpstr>МБОУ «СОШ № 66» г. Владивостока</vt:lpstr>
      <vt:lpstr>МБОУ «СОШ № 66» г. Владивостока</vt:lpstr>
      <vt:lpstr>Вакансии на 2024-2025 учебный год</vt:lpstr>
      <vt:lpstr>Меры социальной поддержки  молодых специалистов:</vt:lpstr>
      <vt:lpstr>Ссылки на официальные аккаунты  МБОУ СОШ №66 г. Владивосток</vt:lpstr>
      <vt:lpstr>Контактное лицо</vt:lpstr>
      <vt:lpstr>ДОБРО ПОЖАЛОВАТЬ!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Всероссийская научно-практическая конференция «Эффективные практики психолого-педагогического сопровождения обучающихся с особыми потребностями»</dc:title>
  <dc:creator>user</dc:creator>
  <cp:lastModifiedBy>ucheba</cp:lastModifiedBy>
  <cp:revision>23</cp:revision>
  <cp:lastPrinted>2024-02-21T05:46:59Z</cp:lastPrinted>
  <dcterms:created xsi:type="dcterms:W3CDTF">2024-01-24T09:42:23Z</dcterms:created>
  <dcterms:modified xsi:type="dcterms:W3CDTF">2024-02-22T00:32:23Z</dcterms:modified>
</cp:coreProperties>
</file>