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0" r:id="rId4"/>
    <p:sldId id="267" r:id="rId5"/>
    <p:sldId id="262" r:id="rId6"/>
    <p:sldId id="263" r:id="rId7"/>
    <p:sldId id="266" r:id="rId8"/>
    <p:sldId id="269" r:id="rId9"/>
    <p:sldId id="264" r:id="rId10"/>
    <p:sldId id="268" r:id="rId11"/>
    <p:sldId id="265" r:id="rId12"/>
    <p:sldId id="270" r:id="rId13"/>
    <p:sldId id="271" r:id="rId14"/>
    <p:sldId id="272" r:id="rId15"/>
  </p:sldIdLst>
  <p:sldSz cx="9144000" cy="6858000" type="screen4x3"/>
  <p:notesSz cx="6858000" cy="9144000"/>
  <p:custDataLst>
    <p:tags r:id="rId16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7D9F-87EE-42CF-A66B-146662F6D3FD}" type="datetimeFigureOut">
              <a:rPr lang="ru-RU" smtClean="0"/>
              <a:t>14.03.2024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7304C-43C6-4DDA-850B-349297FA5E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90069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7D9F-87EE-42CF-A66B-146662F6D3FD}" type="datetimeFigureOut">
              <a:rPr lang="ru-RU" smtClean="0"/>
              <a:t>14.03.2024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7304C-43C6-4DDA-850B-349297FA5E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0224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7D9F-87EE-42CF-A66B-146662F6D3FD}" type="datetimeFigureOut">
              <a:rPr lang="ru-RU" smtClean="0"/>
              <a:t>14.03.2024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7304C-43C6-4DDA-850B-349297FA5E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11712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7D9F-87EE-42CF-A66B-146662F6D3FD}" type="datetimeFigureOut">
              <a:rPr lang="ru-RU" smtClean="0"/>
              <a:t>14.03.2024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7304C-43C6-4DDA-850B-349297FA5E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47831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7D9F-87EE-42CF-A66B-146662F6D3FD}" type="datetimeFigureOut">
              <a:rPr lang="ru-RU" smtClean="0"/>
              <a:t>14.03.2024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7304C-43C6-4DDA-850B-349297FA5E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0649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7D9F-87EE-42CF-A66B-146662F6D3FD}" type="datetimeFigureOut">
              <a:rPr lang="ru-RU" smtClean="0"/>
              <a:t>14.03.2024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7304C-43C6-4DDA-850B-349297FA5E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896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7D9F-87EE-42CF-A66B-146662F6D3FD}" type="datetimeFigureOut">
              <a:rPr lang="ru-RU" smtClean="0"/>
              <a:t>14.03.2024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7304C-43C6-4DDA-850B-349297FA5E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41174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7D9F-87EE-42CF-A66B-146662F6D3FD}" type="datetimeFigureOut">
              <a:rPr lang="ru-RU" smtClean="0"/>
              <a:t>14.03.2024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7304C-43C6-4DDA-850B-349297FA5E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3343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7D9F-87EE-42CF-A66B-146662F6D3FD}" type="datetimeFigureOut">
              <a:rPr lang="ru-RU" smtClean="0"/>
              <a:t>14.03.2024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7304C-43C6-4DDA-850B-349297FA5E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45751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7D9F-87EE-42CF-A66B-146662F6D3FD}" type="datetimeFigureOut">
              <a:rPr lang="ru-RU" smtClean="0"/>
              <a:t>14.03.2024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7304C-43C6-4DDA-850B-349297FA5E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8063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7D9F-87EE-42CF-A66B-146662F6D3FD}" type="datetimeFigureOut">
              <a:rPr lang="ru-RU" smtClean="0"/>
              <a:t>14.03.2024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7304C-43C6-4DDA-850B-349297FA5E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37937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887D9F-87EE-42CF-A66B-146662F6D3FD}" type="datetimeFigureOut">
              <a:rPr lang="ru-RU" smtClean="0"/>
              <a:t>14.03.2024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77304C-43C6-4DDA-850B-349297FA5E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1762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sch1-nogliki.ru/" TargetMode="External"/><Relationship Id="rId2" Type="http://schemas.openxmlformats.org/officeDocument/2006/relationships/hyperlink" Target="mailto:ngo.mbousoshngpp@sakhalin.gov.ru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vk.com/school1_nogliki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1556792"/>
            <a:ext cx="7772400" cy="3744415"/>
          </a:xfrm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Муниципальное бюджетное общеобразовательное учреждение средняя общеобразовательная школа № 1 пгт. Ноглики имени Героя Советского Союза Г.П. Петрова</a:t>
            </a:r>
          </a:p>
        </p:txBody>
      </p:sp>
    </p:spTree>
    <p:extLst>
      <p:ext uri="{BB962C8B-B14F-4D97-AF65-F5344CB8AC3E}">
        <p14:creationId xmlns:p14="http://schemas.microsoft.com/office/powerpoint/2010/main" val="3543381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002" y="1524000"/>
            <a:ext cx="9180513" cy="533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47104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Контактная информация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251520" y="1772816"/>
            <a:ext cx="8712968" cy="374441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Сахалинская область, пгт. Ноглики, улица Советская дом 16</a:t>
            </a:r>
          </a:p>
          <a:p>
            <a:r>
              <a:rPr lang="ru-RU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Тел. 8(42444)91677</a:t>
            </a:r>
          </a:p>
          <a:p>
            <a:r>
              <a:rPr lang="en-US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/>
              </a:rPr>
              <a:t>ngo.mbousoshngpp@sakhalin.gov.ru</a:t>
            </a:r>
            <a:endParaRPr lang="ru-RU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/>
              </a:rPr>
              <a:t>https://sch1-nogliki.ru</a:t>
            </a:r>
            <a:r>
              <a:rPr lang="ru-RU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en-US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https://vk.com/school1_nogliki</a:t>
            </a:r>
            <a:r>
              <a:rPr lang="ru-RU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939225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Краткая информация о школе.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ru-RU" dirty="0"/>
              <a:t>Обучение в первую смену.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/>
              <a:t>На 15.03.2024 – 693 обучающихся.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/>
              <a:t>На 15.03.2024 – 73 педагогических работника,  из них 49 учителей.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/>
              <a:t>В каждой параллели по 2-3 класса.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ru-RU" dirty="0"/>
              <a:t>На уровне СОО обучение ведётся по индивидуальным учебным планам, включая углубленное изучение предметов: математика, история, обществознание, английский язык, биология, география, химия, информатика.</a:t>
            </a:r>
          </a:p>
        </p:txBody>
      </p:sp>
    </p:spTree>
    <p:extLst>
      <p:ext uri="{BB962C8B-B14F-4D97-AF65-F5344CB8AC3E}">
        <p14:creationId xmlns:p14="http://schemas.microsoft.com/office/powerpoint/2010/main" val="31897202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>
            <a:normAutofit fontScale="90000"/>
          </a:bodyPr>
          <a:lstStyle/>
          <a:p>
            <a:r>
              <a:rPr lang="ru-RU" dirty="0"/>
              <a:t>Инфраструктура пгт. Ноглики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799744"/>
            <a:ext cx="2267744" cy="1614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-36512" y="2445107"/>
            <a:ext cx="23042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Аэропорт. Авиасообщение: Ноглики-Южно-Сахалинск</a:t>
            </a:r>
          </a:p>
          <a:p>
            <a:pPr algn="ctr"/>
            <a:r>
              <a:rPr lang="ru-RU" sz="1400" dirty="0"/>
              <a:t>Ноглики-Хабаровск</a:t>
            </a:r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91508" y="784483"/>
            <a:ext cx="2214165" cy="1660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411760" y="2506662"/>
            <a:ext cx="23042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Железнодорожное сообщение: </a:t>
            </a:r>
            <a:br>
              <a:rPr lang="ru-RU" sz="1400" dirty="0"/>
            </a:br>
            <a:r>
              <a:rPr lang="ru-RU" sz="1400" dirty="0"/>
              <a:t>Ноглики-Южно-Сахалинск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742494"/>
            <a:ext cx="2275263" cy="1702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4572000" y="2563955"/>
            <a:ext cx="2304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Спорткомплекс «Арена»</a:t>
            </a: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030841" y="742494"/>
            <a:ext cx="1654812" cy="1702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6930275" y="2506662"/>
            <a:ext cx="2304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Бассейн</a:t>
            </a:r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756" y="3266336"/>
            <a:ext cx="2090348" cy="1602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6986" y="4869160"/>
            <a:ext cx="2304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Лыжная база</a:t>
            </a:r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28418" y="3285944"/>
            <a:ext cx="2110953" cy="1583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2165866" y="4941168"/>
            <a:ext cx="2304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Детская школа искусств</a:t>
            </a:r>
          </a:p>
        </p:txBody>
      </p:sp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70122" y="3285944"/>
            <a:ext cx="1542038" cy="1542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4470122" y="4941168"/>
            <a:ext cx="163349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Центральная районная больница</a:t>
            </a:r>
          </a:p>
        </p:txBody>
      </p:sp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03615" y="3150460"/>
            <a:ext cx="3020189" cy="2160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3585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274042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Средства обучения и воспитания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23528" y="1268760"/>
            <a:ext cx="4038600" cy="4525963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pPr marL="0" indent="0" algn="just">
              <a:buNone/>
            </a:pPr>
            <a:r>
              <a:rPr lang="ru-RU" dirty="0"/>
              <a:t>В школе создана современная учебно-материальная база, необходимая для обеспечения эффективности образовательного процесса: 43 учебных помещения, из них: кабинет физики, кабинет химии, кабинет информатики, кабинет технологии, кабинет робототехники, 2 спортивных зала, библиотека.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16016" y="1268760"/>
            <a:ext cx="4038600" cy="4525963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pPr marL="0" indent="0" algn="just">
              <a:buNone/>
            </a:pPr>
            <a:r>
              <a:rPr lang="ru-RU" dirty="0"/>
              <a:t>Созданы условия для об учения, воспитания и развития, учащихся в соответствии с их способностями, интересами, состоянием здоровья и запросами родителей. В соответствии с требования ФГОС кабинеты начальной, основной, средней школы и дошкольных групп школы оборудованы современными мультимедийными проекторами.</a:t>
            </a:r>
          </a:p>
          <a:p>
            <a:endParaRPr lang="ru-RU" dirty="0"/>
          </a:p>
          <a:p>
            <a:pPr marL="0" indent="0" algn="just">
              <a:buNone/>
            </a:pPr>
            <a:r>
              <a:rPr lang="ru-RU" dirty="0"/>
              <a:t>Каждый учебный кабинет оснащён: персональным компьютером или ноутбуком, мультимедийным проектором, интерактивной доской или панелью, часть кабинетов оснащена принтерами и многофункциональными устройствами.</a:t>
            </a:r>
          </a:p>
          <a:p>
            <a:endParaRPr lang="ru-RU" dirty="0"/>
          </a:p>
          <a:p>
            <a:pPr marL="0" indent="0" algn="just">
              <a:buNone/>
            </a:pPr>
            <a:r>
              <a:rPr lang="ru-RU" dirty="0"/>
              <a:t>В школе имеется два мобильных класса, полученных в рамках Национального проекта «Образование».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552" y="2852936"/>
            <a:ext cx="3647872" cy="2735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16377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4624"/>
            <a:ext cx="3096344" cy="67288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51920" y="313745"/>
            <a:ext cx="4127104" cy="3095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67944" y="3573016"/>
            <a:ext cx="3785996" cy="2839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64050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4DB31B6-DB36-6740-F89C-A0D04463903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04" y="0"/>
            <a:ext cx="2841780" cy="378904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D65C010-399D-5F5D-8FCB-D3D6980972E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75856" y="-5644"/>
            <a:ext cx="2841780" cy="378904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9E8E1A2-0287-61E9-ABA0-C4E647F5AC5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0753" y="0"/>
            <a:ext cx="2918712" cy="632783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278D2B7-7537-B203-CEC5-F9EE9E5B157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3548" y="3886463"/>
            <a:ext cx="5544616" cy="2428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8198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Занятия внеурочной деятельностью и дополнительным образованием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323" y="1412776"/>
            <a:ext cx="4423420" cy="255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32040" y="4099080"/>
            <a:ext cx="3678560" cy="2758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871" y="4020964"/>
            <a:ext cx="3475320" cy="2606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6056" y="1412776"/>
            <a:ext cx="3366293" cy="252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35706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E35D8B-D264-CDE3-C9E6-EDB9C2966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6429FC3-61C8-36AD-D68C-4232574CF68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CA722EF-0EB5-20D0-6C8B-55F06321D4E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56925F6-8BAB-9255-224C-71D245BC831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800" y="65236"/>
            <a:ext cx="3551439" cy="330505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EC68898-E1D6-67F9-90DC-6ADB071962C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5928" y="38863"/>
            <a:ext cx="4477072" cy="335780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D5AD446-0CF9-52AD-76AB-D4F55E162B1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3530771"/>
            <a:ext cx="3854824" cy="289111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73D0833-9C6F-E820-5956-BFF6F87151A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11152" y="3530771"/>
            <a:ext cx="3949280" cy="2961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9838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4420" y="246768"/>
            <a:ext cx="7355160" cy="144016"/>
          </a:xfrm>
        </p:spPr>
        <p:txBody>
          <a:bodyPr>
            <a:normAutofit fontScale="90000"/>
          </a:bodyPr>
          <a:lstStyle/>
          <a:p>
            <a:r>
              <a:rPr lang="ru-RU" dirty="0"/>
              <a:t>Объединение «Казачок»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88286" y="664560"/>
            <a:ext cx="4656028" cy="2868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917112" y="664560"/>
            <a:ext cx="4119384" cy="2868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8600268-5826-445F-E1EE-7018DAE2597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8286" y="3754528"/>
            <a:ext cx="4656027" cy="310347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AAE5D3E-31B2-B163-FC4F-A2A84AB7555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17112" y="3789247"/>
            <a:ext cx="4038601" cy="3028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4815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7CFA49-B1B7-F213-0121-7C41693BA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Объединение «Бриз»</a:t>
            </a:r>
            <a:br>
              <a:rPr lang="ru-RU" dirty="0"/>
            </a:br>
            <a:r>
              <a:rPr lang="ru-RU" dirty="0"/>
              <a:t> </a:t>
            </a:r>
            <a:r>
              <a:rPr lang="ru-RU" sz="3100" dirty="0"/>
              <a:t>(</a:t>
            </a:r>
            <a:r>
              <a:rPr lang="ru-RU" sz="3100" dirty="0" err="1"/>
              <a:t>туристко</a:t>
            </a:r>
            <a:r>
              <a:rPr lang="ru-RU" sz="3100" dirty="0"/>
              <a:t>-краеведческое)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7C80AEBE-A5F7-1371-4831-915EBA82261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13856" y="4167616"/>
            <a:ext cx="3563889" cy="2672917"/>
          </a:xfrm>
          <a:prstGeom prst="rect">
            <a:avLst/>
          </a:prstGeom>
        </p:spPr>
      </p:pic>
      <p:sp>
        <p:nvSpPr>
          <p:cNvPr id="4" name="Объект 3">
            <a:extLst>
              <a:ext uri="{FF2B5EF4-FFF2-40B4-BE49-F238E27FC236}">
                <a16:creationId xmlns:a16="http://schemas.microsoft.com/office/drawing/2014/main" id="{94C0068B-5B9A-38B0-3EF9-DCA9BF33F54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D7447C2-C44A-CC36-7975-849C7E996D6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17638"/>
            <a:ext cx="3563888" cy="267291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8E1E755-CF46-2014-ADD2-6D5B01FC9A8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9042" y="1472833"/>
            <a:ext cx="3563889" cy="2672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6439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052E53-9AE7-E45B-7ED7-6041B3FCD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Autofit/>
          </a:bodyPr>
          <a:lstStyle/>
          <a:p>
            <a:r>
              <a:rPr lang="ru-RU" sz="1800" dirty="0">
                <a:solidFill>
                  <a:srgbClr val="000000"/>
                </a:solidFill>
                <a:latin typeface="IBM Plex Sans" panose="020F0502020204030204" pitchFamily="34" charset="0"/>
              </a:rPr>
              <a:t>Ц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IBM Plex Sans" panose="020F0502020204030204" pitchFamily="34" charset="0"/>
              </a:rPr>
              <a:t>ентр образования естественно-научной и технологической направленностей «Точка роста»</a:t>
            </a:r>
            <a:endParaRPr lang="ru-RU" sz="1800" dirty="0"/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FAD45571-FE18-7E6B-791B-539C898D13F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536" y="856859"/>
            <a:ext cx="3462536" cy="2596902"/>
          </a:xfrm>
          <a:prstGeom prst="rect">
            <a:avLst/>
          </a:prstGeom>
        </p:spPr>
      </p:pic>
      <p:pic>
        <p:nvPicPr>
          <p:cNvPr id="9" name="Объект 8">
            <a:extLst>
              <a:ext uri="{FF2B5EF4-FFF2-40B4-BE49-F238E27FC236}">
                <a16:creationId xmlns:a16="http://schemas.microsoft.com/office/drawing/2014/main" id="{DBE735A0-976F-11C4-69C4-E899C96B626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01298" y="3573014"/>
            <a:ext cx="2463739" cy="328498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516F614-DFA3-69E4-AA4C-5110B9A7B02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866" y="3573016"/>
            <a:ext cx="2463738" cy="328498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1309562-96A4-C265-0C14-C82D9979C2D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94856" y="3945510"/>
            <a:ext cx="3386660" cy="253999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B5A42B7-61F1-F3A2-2075-48C4AC97E3D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1960" y="906618"/>
            <a:ext cx="3386660" cy="2539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4969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9EDA91-5478-1BD9-C90A-C97F2CE04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-86050"/>
            <a:ext cx="8229600" cy="1143000"/>
          </a:xfrm>
        </p:spPr>
        <p:txBody>
          <a:bodyPr/>
          <a:lstStyle/>
          <a:p>
            <a:r>
              <a:rPr lang="ru-RU" dirty="0"/>
              <a:t>Вакансии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0B0B74-13CD-EE2A-3579-6BCB83E24B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4296" y="968683"/>
            <a:ext cx="8075240" cy="792087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ru-RU" b="1" dirty="0"/>
              <a:t>Учитель математики -1 ставка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b="1" dirty="0"/>
              <a:t>Учитель русского языка и литературы- 1 ставка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b="1" dirty="0"/>
              <a:t>Учитель иностранного языка (английского)- 1 ставка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28EE55E4-C7B5-6D42-990A-44B70B822FDB}"/>
              </a:ext>
            </a:extLst>
          </p:cNvPr>
          <p:cNvSpPr txBox="1">
            <a:spLocks/>
          </p:cNvSpPr>
          <p:nvPr/>
        </p:nvSpPr>
        <p:spPr>
          <a:xfrm>
            <a:off x="457200" y="3069269"/>
            <a:ext cx="8075240" cy="1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E228D29-0EB5-49A5-431E-241ED850B261}"/>
              </a:ext>
            </a:extLst>
          </p:cNvPr>
          <p:cNvSpPr txBox="1"/>
          <p:nvPr/>
        </p:nvSpPr>
        <p:spPr>
          <a:xfrm>
            <a:off x="440141" y="2059774"/>
            <a:ext cx="8089395" cy="181588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dirty="0"/>
              <a:t>Меры социальной поддержки (дополнительные выплаты и льготы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/>
              <a:t>- выплата денежного пособия молодым специалистам</a:t>
            </a:r>
          </a:p>
          <a:p>
            <a:r>
              <a:rPr lang="ru-RU" sz="1400" dirty="0"/>
              <a:t>	 * со средним профессиональным образованием (город - 239625 рублей)</a:t>
            </a:r>
          </a:p>
          <a:p>
            <a:r>
              <a:rPr lang="ru-RU" sz="1400" dirty="0"/>
              <a:t> 	*с высшим профессиональным образованием (город - 319500 рублей);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/>
              <a:t>надбавка к должностному окладу, ставке заработной платы с учетом объема фактической педагогической нагрузки в размере 40 % на первые 3 года работы молодого специалиста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/>
              <a:t>оплата проезда к месту отдыха и обратно 1 раз в 2 года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/>
              <a:t>компенсация оплаты за  коммунальные услуги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844BFD8-21F5-9DFB-6B7C-95E6F4DBB5AB}"/>
              </a:ext>
            </a:extLst>
          </p:cNvPr>
          <p:cNvSpPr txBox="1"/>
          <p:nvPr/>
        </p:nvSpPr>
        <p:spPr>
          <a:xfrm>
            <a:off x="440141" y="4073435"/>
            <a:ext cx="8089395" cy="30777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dirty="0"/>
              <a:t>Заработная плата: от 90000 рублей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619D007-574D-22CE-C514-3EF8BC88E6CE}"/>
              </a:ext>
            </a:extLst>
          </p:cNvPr>
          <p:cNvSpPr txBox="1"/>
          <p:nvPr/>
        </p:nvSpPr>
        <p:spPr>
          <a:xfrm>
            <a:off x="447218" y="4578991"/>
            <a:ext cx="8089395" cy="30777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dirty="0"/>
              <a:t>Жилищные условия: комната в благоустроенной квартире.</a:t>
            </a:r>
          </a:p>
        </p:txBody>
      </p:sp>
    </p:spTree>
    <p:extLst>
      <p:ext uri="{BB962C8B-B14F-4D97-AF65-F5344CB8AC3E}">
        <p14:creationId xmlns:p14="http://schemas.microsoft.com/office/powerpoint/2010/main" val="426531097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7c3d3574c1859d842d133b75594c728c79807b2"/>
</p:tagLst>
</file>

<file path=ppt/theme/theme1.xml><?xml version="1.0" encoding="utf-8"?>
<a:theme xmlns:a="http://schemas.openxmlformats.org/drawingml/2006/main" name="Тема Office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</TotalTime>
  <Words>435</Words>
  <Application>Microsoft Office PowerPoint</Application>
  <PresentationFormat>Экран (4:3)</PresentationFormat>
  <Paragraphs>46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IBM Plex Sans</vt:lpstr>
      <vt:lpstr>Wingdings</vt:lpstr>
      <vt:lpstr>Тема Office</vt:lpstr>
      <vt:lpstr>Муниципальное бюджетное общеобразовательное учреждение средняя общеобразовательная школа № 1 пгт. Ноглики имени Героя Советского Союза Г.П. Петрова</vt:lpstr>
      <vt:lpstr>Презентация PowerPoint</vt:lpstr>
      <vt:lpstr>Контактная информация</vt:lpstr>
      <vt:lpstr>Краткая информация о школе.</vt:lpstr>
      <vt:lpstr>Инфраструктура пгт. Ноглики</vt:lpstr>
      <vt:lpstr>Средства обучения и воспитания </vt:lpstr>
      <vt:lpstr>Презентация PowerPoint</vt:lpstr>
      <vt:lpstr>Презентация PowerPoint</vt:lpstr>
      <vt:lpstr>Занятия внеурочной деятельностью и дополнительным образованием</vt:lpstr>
      <vt:lpstr>Презентация PowerPoint</vt:lpstr>
      <vt:lpstr>Объединение «Казачок»</vt:lpstr>
      <vt:lpstr>Объединение «Бриз»  (туристко-краеведческое)</vt:lpstr>
      <vt:lpstr>Центр образования естественно-научной и технологической направленностей «Точка роста»</vt:lpstr>
      <vt:lpstr>Вакансии </vt:lpstr>
    </vt:vector>
  </TitlesOfParts>
  <Company>http://presentation-creation.ru/powerpoint-templates.html</Company>
  <LinksUpToDate>false</LinksUpToDate>
  <SharedDoc>false</SharedDoc>
  <HyperlinkBase>http://presentation-creation.ru/powerpoint-templates.html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Синяя мозаика - шаблон презентации с сайта http://presentation-creation.ru</dc:title>
  <dc:creator>obstinate</dc:creator>
  <dc:description>Шаблон презентации с сайта http://presentation-creation.ru/</dc:description>
  <cp:lastModifiedBy>ucheba</cp:lastModifiedBy>
  <cp:revision>20</cp:revision>
  <dcterms:created xsi:type="dcterms:W3CDTF">2017-06-26T17:55:09Z</dcterms:created>
  <dcterms:modified xsi:type="dcterms:W3CDTF">2024-03-14T04:54:49Z</dcterms:modified>
</cp:coreProperties>
</file>