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6" r:id="rId4"/>
    <p:sldId id="258" r:id="rId5"/>
    <p:sldId id="265" r:id="rId6"/>
    <p:sldId id="262" r:id="rId7"/>
    <p:sldId id="263" r:id="rId8"/>
    <p:sldId id="264" r:id="rId9"/>
    <p:sldId id="267" r:id="rId10"/>
    <p:sldId id="259" r:id="rId11"/>
    <p:sldId id="260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44C4B-3A56-4D02-9630-8EC0BA041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7796" y="1041400"/>
            <a:ext cx="8269573" cy="2387600"/>
          </a:xfrm>
        </p:spPr>
        <p:txBody>
          <a:bodyPr anchor="b"/>
          <a:lstStyle>
            <a:lvl1pPr algn="ctr">
              <a:defRPr sz="6000">
                <a:effectLst>
                  <a:glow rad="76200">
                    <a:srgbClr val="FFFFB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0B59EC3-6D4A-4EB8-BC6D-886C9EF84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7796" y="3521075"/>
            <a:ext cx="826957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03A55-C528-4177-AF5A-AD5AC018C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159D75-4C48-4334-B859-FE25AB12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1A56B4-77D8-4A86-A849-3932C7A11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56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306EB-7B29-494D-828F-6D471504C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B30F5B-F087-40F7-ABB1-1067D176F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126C66-2711-4EC0-B77D-0322DAB1D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05EA1E-0790-4DC8-8399-60BF19198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976208-665C-461C-8A65-CEBECDCC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228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5F915-8C93-4713-B3D8-3F8448918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110" y="516559"/>
            <a:ext cx="8874073" cy="3159364"/>
          </a:xfrm>
        </p:spPr>
        <p:txBody>
          <a:bodyPr anchor="b"/>
          <a:lstStyle>
            <a:lvl1pPr algn="ctr">
              <a:defRPr sz="6000">
                <a:effectLst>
                  <a:glow rad="127000">
                    <a:srgbClr val="FFFFB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FC6FB1-F318-42A2-AF2E-ABDB58460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78110" y="3869935"/>
            <a:ext cx="8874073" cy="166143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56DE78-A58C-4219-B62C-F3BCEA98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F0D046-AE7D-4628-8CF0-543B201F5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893CA-CF17-4561-8DD8-2ED9DC5C3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04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FB80A-F670-4F07-A62A-F6F14355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51078-1D03-4038-B3B5-D25834422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12534A-939A-41EC-9AC1-9F45437C5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EDE40E-3133-4593-A03C-1BDD67EB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C3A77A-5B9B-4C3C-8F53-797AD7A4F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578D0A-DC0E-4552-96F6-8FDBDB580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482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53D64-6A65-470F-96F7-1558490CE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355F13-1900-49F4-9286-6D9CD9922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53816F-BB3B-4410-B403-54A8419AD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10FC2E-8788-4797-8D45-1D4F0F931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D973DB-C08A-4023-B17E-A097BEAE3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7C776A-ABA2-4F61-8929-CE049124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659C20-0878-4101-9072-CE7542E2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BEDBE03-B3C4-4804-ABC4-008434022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12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58988E-FEA4-482D-A41D-9C204C3A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9E04E0D-8F6C-4229-8865-21A7C9E26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5883B7-7EE2-431E-93BF-A372C3F0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11D9EB-1315-4EBC-9EF8-ED549335B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64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FADAE21-413C-4679-B4A5-EA4A95C05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23FC38C-4650-4D4E-912C-CF0D5A55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FACACE-FA34-4A35-99C5-2B4BC2BC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7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D1A41-0950-450D-ABE4-9D3298D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5ADBBC-E518-4BFA-9429-ECCA97920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AB1CFA-B8A3-4456-B07B-E439A4B91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4FE1B2-A392-4FAB-B5CA-E8FF7915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6C715A-C62E-4F6E-A313-3AC194CD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18DB86-94DD-4109-AE69-5A1E6C86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23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642EA-487B-41CE-840A-89448040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0BC472-DEC3-47F2-ABE5-55817BA9A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32C656-4476-46B5-80D5-B2FA77376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F6044A-C853-485C-9B0C-DC6F7F36C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04D5B2-4814-4344-8162-162D5F68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68DB7C-6DDC-42E5-996A-E5EC52ED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70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21F10-3419-49F4-9746-8E70374D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9CF7DD-C70B-49F5-9A6C-085CA48FE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167C00-D012-4F76-9AF0-565CEE3D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1202BD-9AC6-400C-B3D5-2E287B94F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7AE64C-8629-42C2-8A34-239A9FB90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52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3153E6-42A7-4ABC-BB53-D9390488F0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C0FD8A-D530-4B6A-A297-943DD28E2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CA9D8E-1B97-4859-9FE6-7F4B87BB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3FD16C-4703-4EF6-AD86-0ABF52A4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4DCC6C-654F-4577-9A55-9B2A9B5D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78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52158-CE4F-4077-923E-5CB344CD6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08AEAE-38FD-42AA-9957-0246712E1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80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573036-9073-4E41-93F8-1F96EA474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7B0D2-0303-42A4-83D4-863F4998452C}" type="datetimeFigureOut">
              <a:rPr lang="ru-RU" smtClean="0"/>
              <a:pPr/>
              <a:t>14.02.2024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4EC69A-B86A-456E-904C-F59D725EA2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3B7C16-B535-4307-BEEC-60B3ADB7E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185B3-2942-41E7-AED2-13526225F7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23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B3A00"/>
          </a:solidFill>
          <a:effectLst/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lg_school_17@obramur.ru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72"/>
          <a:stretch/>
        </p:blipFill>
        <p:spPr>
          <a:xfrm>
            <a:off x="6023769" y="2377439"/>
            <a:ext cx="6007121" cy="436353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FACEC-7B9B-402F-B774-3433ABA44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4377" y="0"/>
            <a:ext cx="9666514" cy="2377440"/>
          </a:xfrm>
        </p:spPr>
        <p:txBody>
          <a:bodyPr>
            <a:noAutofit/>
          </a:bodyPr>
          <a:lstStyle/>
          <a:p>
            <a:r>
              <a:rPr lang="ru-RU" sz="2000" dirty="0"/>
              <a:t>Муниципальное автономное общеобразовательное учреждение </a:t>
            </a:r>
            <a:br>
              <a:rPr lang="ru-RU" sz="2000" dirty="0"/>
            </a:br>
            <a:r>
              <a:rPr lang="ru-RU" sz="2000" dirty="0"/>
              <a:t>«Школа № 17 города Благовещенска»</a:t>
            </a:r>
            <a:br>
              <a:rPr lang="ru-RU" sz="2000" dirty="0"/>
            </a:br>
            <a:r>
              <a:rPr lang="ru-RU" sz="2000" dirty="0"/>
              <a:t>(МАОУ «Школа № 17 г. Благовещенска»)</a:t>
            </a:r>
            <a:br>
              <a:rPr lang="ru-RU" sz="2000" dirty="0"/>
            </a:br>
            <a:r>
              <a:rPr lang="ru-RU" sz="2000" dirty="0"/>
              <a:t> Тел</a:t>
            </a:r>
            <a:r>
              <a:rPr lang="en-US" sz="2000" dirty="0"/>
              <a:t>. (4162) 52-66-68</a:t>
            </a:r>
            <a:br>
              <a:rPr lang="ru-RU" sz="2000" dirty="0"/>
            </a:br>
            <a:r>
              <a:rPr lang="en-US" sz="2000" dirty="0"/>
              <a:t>E-mail </a:t>
            </a:r>
            <a:r>
              <a:rPr lang="en-US" sz="2000" b="1" dirty="0"/>
              <a:t> </a:t>
            </a:r>
            <a:r>
              <a:rPr lang="en-US" sz="2000" u="sng" dirty="0">
                <a:hlinkClick r:id="rId3"/>
              </a:rPr>
              <a:t>blg_school_17@obramur.ru</a:t>
            </a:r>
            <a:br>
              <a:rPr lang="ru-RU" sz="2000" dirty="0"/>
            </a:br>
            <a:r>
              <a:rPr lang="en-US" sz="2000" dirty="0"/>
              <a:t> </a:t>
            </a:r>
            <a:br>
              <a:rPr lang="ru-RU" sz="2000" dirty="0"/>
            </a:br>
            <a:r>
              <a:rPr lang="ru-RU" sz="2000" dirty="0"/>
              <a:t>открыла свои двери в 1967 году</a:t>
            </a:r>
            <a:br>
              <a:rPr lang="ru-RU" sz="2000" dirty="0"/>
            </a:br>
            <a:r>
              <a:rPr lang="ru-RU" sz="2000" dirty="0"/>
              <a:t>9 выпускников школы вернулись в нее в качестве учителей</a:t>
            </a:r>
          </a:p>
        </p:txBody>
      </p:sp>
      <p:pic>
        <p:nvPicPr>
          <p:cNvPr id="1026" name="Picture 2" descr="C:\Users\User\Desktop\мои фото\17 школ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570" y="2351314"/>
            <a:ext cx="5878287" cy="4408715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766" y="169817"/>
            <a:ext cx="2630554" cy="256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6970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7601D84-36B9-4877-AFE2-AC286ECA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886" y="365760"/>
            <a:ext cx="9196251" cy="6322422"/>
          </a:xfrm>
        </p:spPr>
        <p:txBody>
          <a:bodyPr>
            <a:normAutofit fontScale="90000"/>
          </a:bodyPr>
          <a:lstStyle/>
          <a:p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br>
              <a:rPr lang="ru-RU" altLang="ru-RU" sz="2700" b="1" dirty="0"/>
            </a:br>
            <a:r>
              <a:rPr lang="ru-RU" altLang="ru-RU" sz="2200" b="1" dirty="0"/>
              <a:t>В школе – 56 классов-комплектов</a:t>
            </a:r>
            <a:br>
              <a:rPr lang="ru-RU" altLang="ru-RU" sz="2200" b="1" dirty="0"/>
            </a:br>
            <a:r>
              <a:rPr lang="ru-RU" altLang="ru-RU" sz="2200" b="1" dirty="0"/>
              <a:t>обучается в них – 1649 детей </a:t>
            </a:r>
            <a:br>
              <a:rPr lang="ru-RU" altLang="ru-RU" sz="2200" b="1" dirty="0"/>
            </a:br>
            <a:r>
              <a:rPr lang="ru-RU" altLang="ru-RU" sz="2200" b="1" dirty="0"/>
              <a:t>первый уровень-757 обучающихся</a:t>
            </a:r>
            <a:br>
              <a:rPr lang="ru-RU" altLang="ru-RU" sz="2200" b="1" dirty="0"/>
            </a:br>
            <a:r>
              <a:rPr lang="ru-RU" altLang="ru-RU" sz="2200" b="1" dirty="0"/>
              <a:t>второй уровень-826 </a:t>
            </a:r>
            <a:br>
              <a:rPr lang="ru-RU" altLang="ru-RU" sz="2200" b="1" dirty="0"/>
            </a:br>
            <a:r>
              <a:rPr lang="ru-RU" altLang="ru-RU" sz="2200" b="1" dirty="0"/>
              <a:t>третий уровень-66</a:t>
            </a:r>
            <a:br>
              <a:rPr lang="ru-RU" altLang="ru-RU" sz="2200" b="1" dirty="0"/>
            </a:br>
            <a:r>
              <a:rPr lang="ru-RU" altLang="ru-RU" sz="2200" b="1" dirty="0">
                <a:solidFill>
                  <a:schemeClr val="accent1"/>
                </a:solidFill>
              </a:rPr>
              <a:t>Педагогов – 63</a:t>
            </a:r>
            <a:br>
              <a:rPr lang="ru-RU" altLang="ru-RU" sz="2200" b="1" dirty="0">
                <a:solidFill>
                  <a:schemeClr val="accent1"/>
                </a:solidFill>
              </a:rPr>
            </a:br>
            <a:r>
              <a:rPr lang="ru-RU" altLang="ru-RU" sz="2200" b="1" dirty="0">
                <a:solidFill>
                  <a:schemeClr val="accent1"/>
                </a:solidFill>
              </a:rPr>
              <a:t>имеют квалификационную категорию:</a:t>
            </a:r>
            <a:br>
              <a:rPr lang="ru-RU" altLang="ru-RU" sz="2200" b="1" dirty="0">
                <a:solidFill>
                  <a:schemeClr val="accent1"/>
                </a:solidFill>
              </a:rPr>
            </a:br>
            <a:r>
              <a:rPr lang="ru-RU" altLang="ru-RU" sz="2200" b="1" i="1" dirty="0">
                <a:solidFill>
                  <a:schemeClr val="accent1"/>
                </a:solidFill>
              </a:rPr>
              <a:t>высшую - 19</a:t>
            </a:r>
            <a:br>
              <a:rPr lang="ru-RU" altLang="ru-RU" sz="2200" b="1" i="1" dirty="0">
                <a:solidFill>
                  <a:schemeClr val="accent1"/>
                </a:solidFill>
              </a:rPr>
            </a:br>
            <a:r>
              <a:rPr lang="ru-RU" altLang="ru-RU" sz="2200" b="1" i="1" dirty="0">
                <a:solidFill>
                  <a:schemeClr val="accent1"/>
                </a:solidFill>
              </a:rPr>
              <a:t>первую – 11</a:t>
            </a:r>
            <a:br>
              <a:rPr lang="ru-RU" altLang="ru-RU" sz="2200" b="1" i="1" dirty="0">
                <a:solidFill>
                  <a:schemeClr val="accent1"/>
                </a:solidFill>
              </a:rPr>
            </a:br>
            <a:r>
              <a:rPr lang="ru-RU" altLang="ru-RU" sz="2200" b="1" i="1" dirty="0">
                <a:solidFill>
                  <a:schemeClr val="accent1"/>
                </a:solidFill>
              </a:rPr>
              <a:t>молодых специалистов </a:t>
            </a:r>
            <a:r>
              <a:rPr lang="ru-RU" altLang="ru-RU" sz="2200" b="1" i="1">
                <a:solidFill>
                  <a:schemeClr val="accent1"/>
                </a:solidFill>
              </a:rPr>
              <a:t>- 16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Награждены: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знаком  «Отличник народного образования» – 1 человек,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 знаком  «Отличник физической культуры» - 1 человек, 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Значком «Почетный работник общего образования» -  7 человек,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значком «Почетный наставник» – 2 человека,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Почётная грамота Министерства образования РФ – 11 человек,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Заслуженный работник образования Амурской области -1 человек. </a:t>
            </a:r>
            <a:b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2200" b="1" i="1" dirty="0">
                <a:solidFill>
                  <a:schemeClr val="accent1">
                    <a:lumMod val="50000"/>
                  </a:schemeClr>
                </a:solidFill>
              </a:rPr>
              <a:t>Победители в приоритетном национальном проекте «Образование» 2 человека.</a:t>
            </a:r>
          </a:p>
        </p:txBody>
      </p:sp>
      <p:pic>
        <p:nvPicPr>
          <p:cNvPr id="3" name="Содержимое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0298"/>
            <a:ext cx="2601284" cy="14630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4779"/>
            <a:ext cx="2860766" cy="1609181"/>
          </a:xfrm>
          <a:prstGeom prst="rect">
            <a:avLst/>
          </a:prstGeom>
        </p:spPr>
      </p:pic>
      <p:pic>
        <p:nvPicPr>
          <p:cNvPr id="5" name="Picture 3" descr="C:\Users\ольга\Desktop\мои документы\фото\фото для сборника\DSC021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14354" cy="2434971"/>
          </a:xfrm>
          <a:prstGeom prst="rect">
            <a:avLst/>
          </a:prstGeom>
          <a:noFill/>
        </p:spPr>
      </p:pic>
      <p:pic>
        <p:nvPicPr>
          <p:cNvPr id="8" name="Picture 4" descr="C:\Users\ольга\Desktop\мои документы\фото\фото для сборника\DSC02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766" y="5346898"/>
            <a:ext cx="1841863" cy="1381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540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ольга\Desktop\мои документы\фото\фотографии 17 школы\ветераны, 9 мая\DSC019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55530">
            <a:off x="6969128" y="3409607"/>
            <a:ext cx="2191451" cy="1643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8110" y="0"/>
            <a:ext cx="8408199" cy="724412"/>
          </a:xfrm>
        </p:spPr>
        <p:txBody>
          <a:bodyPr>
            <a:normAutofit/>
          </a:bodyPr>
          <a:lstStyle/>
          <a:p>
            <a:r>
              <a:rPr lang="ru-RU" sz="2800" dirty="0"/>
              <a:t>вакансии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43424" y="627017"/>
            <a:ext cx="8874073" cy="4016079"/>
          </a:xfrm>
        </p:spPr>
        <p:txBody>
          <a:bodyPr>
            <a:normAutofit lnSpcReduction="10000"/>
          </a:bodyPr>
          <a:lstStyle/>
          <a:p>
            <a:pPr marL="457200" indent="-457200" algn="l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Учитель начальных классов -</a:t>
            </a:r>
            <a:r>
              <a:rPr lang="ru-RU" b="1" dirty="0">
                <a:solidFill>
                  <a:srgbClr val="FF0000"/>
                </a:solidFill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(по 21 часу, 30-35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тыс.руб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marL="457200" indent="-457200" algn="l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Учитель математики -</a:t>
            </a:r>
            <a:r>
              <a:rPr lang="ru-RU" b="1" dirty="0">
                <a:solidFill>
                  <a:srgbClr val="FF0000"/>
                </a:solidFill>
              </a:rPr>
              <a:t>1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(25 часов, 40 тыс.руб.)</a:t>
            </a:r>
          </a:p>
          <a:p>
            <a:pPr marL="457200" indent="-457200" algn="l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Учитель математики и физики -</a:t>
            </a:r>
            <a:r>
              <a:rPr lang="ru-RU" b="1" dirty="0">
                <a:solidFill>
                  <a:srgbClr val="FF0000"/>
                </a:solidFill>
              </a:rPr>
              <a:t>1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(25 часов, 40 тыс.руб.)</a:t>
            </a:r>
          </a:p>
          <a:p>
            <a:pPr marL="457200" indent="-457200" algn="l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учитель технологии (для мальчиков) – </a:t>
            </a:r>
            <a:r>
              <a:rPr lang="ru-RU" b="1" dirty="0">
                <a:solidFill>
                  <a:srgbClr val="FF0000"/>
                </a:solidFill>
              </a:rPr>
              <a:t>1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(35 часов, 40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тыс.руб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marL="457200" indent="-457200" algn="l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Учитель истории и обществознания – 1(25 часов, 40 тыс.рублей)</a:t>
            </a:r>
          </a:p>
          <a:p>
            <a:pPr marL="457200" indent="-457200" algn="l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Жильё не предоставляется.</a:t>
            </a:r>
          </a:p>
          <a:p>
            <a:pPr marL="457200" indent="-457200" algn="l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Но… насыщенную интересную</a:t>
            </a:r>
          </a:p>
          <a:p>
            <a:pPr marL="457200" indent="-457200" algn="l"/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жизнь обещаем</a:t>
            </a:r>
          </a:p>
        </p:txBody>
      </p:sp>
      <p:pic>
        <p:nvPicPr>
          <p:cNvPr id="4" name="Содержимое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462" y="3631474"/>
            <a:ext cx="2966538" cy="22206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62" y="4748445"/>
            <a:ext cx="2584094" cy="19005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839" y="5048457"/>
            <a:ext cx="2069515" cy="1552136"/>
          </a:xfrm>
          <a:prstGeom prst="rect">
            <a:avLst/>
          </a:prstGeom>
        </p:spPr>
      </p:pic>
      <p:pic>
        <p:nvPicPr>
          <p:cNvPr id="8" name="Содержимое 6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7440"/>
            <a:ext cx="2657289" cy="1991799"/>
          </a:xfrm>
          <a:prstGeom prst="rect">
            <a:avLst/>
          </a:prstGeom>
        </p:spPr>
      </p:pic>
      <p:pic>
        <p:nvPicPr>
          <p:cNvPr id="9" name="Содержимое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6868"/>
            <a:ext cx="2326772" cy="1745079"/>
          </a:xfrm>
          <a:prstGeom prst="rect">
            <a:avLst/>
          </a:prstGeom>
        </p:spPr>
      </p:pic>
      <p:pic>
        <p:nvPicPr>
          <p:cNvPr id="10" name="Picture 5" descr="E:\DSC0859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09451" y="5273293"/>
            <a:ext cx="2213464" cy="12450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213FC-47B7-42D6-AAEA-DE6C6EE10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000" y="365125"/>
            <a:ext cx="10515600" cy="915035"/>
          </a:xfrm>
        </p:spPr>
        <p:txBody>
          <a:bodyPr/>
          <a:lstStyle/>
          <a:p>
            <a:pPr algn="ctr"/>
            <a:r>
              <a:rPr lang="ru-RU" dirty="0"/>
              <a:t>Инновационная деятельность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2E63B5-0477-46F2-88A6-36E762599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309" y="1081041"/>
            <a:ext cx="10515600" cy="5489575"/>
          </a:xfrm>
        </p:spPr>
        <p:txBody>
          <a:bodyPr>
            <a:normAutofit/>
          </a:bodyPr>
          <a:lstStyle/>
          <a:p>
            <a:r>
              <a:rPr lang="ru-RU" sz="2400" dirty="0"/>
              <a:t>Сетевое взаимодействие с Управлением Федеральной службы войск национальной гвардии Российской Федерации по Амурской (профильные 10-11 классы </a:t>
            </a:r>
            <a:r>
              <a:rPr lang="ru-RU" sz="2400" dirty="0" err="1"/>
              <a:t>Росгвардии</a:t>
            </a:r>
            <a:r>
              <a:rPr lang="ru-RU" sz="2400" dirty="0"/>
              <a:t>)</a:t>
            </a:r>
          </a:p>
        </p:txBody>
      </p:sp>
      <p:pic>
        <p:nvPicPr>
          <p:cNvPr id="4098" name="Picture 2" descr="C:\Users\User\Desktop\ФОТОГРАФИИ 20022\для коллажа\photo_5275991715817309167_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024" y="4054384"/>
            <a:ext cx="4659084" cy="2620735"/>
          </a:xfrm>
          <a:prstGeom prst="rect">
            <a:avLst/>
          </a:prstGeom>
          <a:noFill/>
        </p:spPr>
      </p:pic>
      <p:pic>
        <p:nvPicPr>
          <p:cNvPr id="4100" name="Picture 4" descr="C:\Users\User\Desktop\ФОТОГРАФИИ 20022\IMG_20221123_171137_8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84" y="1879032"/>
            <a:ext cx="4258492" cy="2771346"/>
          </a:xfrm>
          <a:prstGeom prst="rect">
            <a:avLst/>
          </a:prstGeom>
          <a:noFill/>
        </p:spPr>
      </p:pic>
      <p:pic>
        <p:nvPicPr>
          <p:cNvPr id="4101" name="Picture 5" descr="C:\Users\User\Desktop\ФОТОГРАФИИ 20022\IMG_20221123_171137_7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9463" y="4423619"/>
            <a:ext cx="3631475" cy="2309390"/>
          </a:xfrm>
          <a:prstGeom prst="rect">
            <a:avLst/>
          </a:prstGeom>
          <a:noFill/>
        </p:spPr>
      </p:pic>
      <p:pic>
        <p:nvPicPr>
          <p:cNvPr id="11" name="Picture 6" descr="C:\Users\User\Desktop\ФОТОГРАФИИ 20022\IMG202110191202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1970" y="2214442"/>
            <a:ext cx="3224349" cy="2418262"/>
          </a:xfrm>
          <a:prstGeom prst="rect">
            <a:avLst/>
          </a:prstGeom>
          <a:noFill/>
        </p:spPr>
      </p:pic>
      <p:pic>
        <p:nvPicPr>
          <p:cNvPr id="4104" name="Picture 8" descr="C:\Users\User\Desktop\ФОТОГРАФИИ 20022\IMG_20221123_171028_1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91749" y="1826622"/>
            <a:ext cx="2904307" cy="48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4678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8000" y="365125"/>
            <a:ext cx="10515600" cy="666841"/>
          </a:xfrm>
        </p:spPr>
        <p:txBody>
          <a:bodyPr>
            <a:normAutofit fontScale="90000"/>
          </a:bodyPr>
          <a:lstStyle/>
          <a:p>
            <a:r>
              <a:rPr lang="ru-RU" dirty="0"/>
              <a:t>Инновационная деятельность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8000" y="901337"/>
            <a:ext cx="10515600" cy="5275626"/>
          </a:xfrm>
        </p:spPr>
        <p:txBody>
          <a:bodyPr/>
          <a:lstStyle/>
          <a:p>
            <a:r>
              <a:rPr lang="ru-RU" dirty="0"/>
              <a:t>Внеурочные занятия «Шахматы в школе», «Финансовая грамотность в начальной школе», «Функциональная грамотность в среднем звене»</a:t>
            </a:r>
          </a:p>
          <a:p>
            <a:r>
              <a:rPr lang="ru-RU" dirty="0"/>
              <a:t>Работа театральной студии</a:t>
            </a:r>
          </a:p>
          <a:p>
            <a:r>
              <a:rPr lang="ru-RU" dirty="0"/>
              <a:t>Школьный музей</a:t>
            </a:r>
          </a:p>
          <a:p>
            <a:r>
              <a:rPr lang="ru-RU" dirty="0"/>
              <a:t>«Движение первых»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13" y="2338252"/>
            <a:ext cx="3270464" cy="2442754"/>
          </a:xfrm>
          <a:prstGeom prst="rect">
            <a:avLst/>
          </a:prstGeom>
        </p:spPr>
      </p:pic>
      <p:pic>
        <p:nvPicPr>
          <p:cNvPr id="7170" name="Picture 2" descr="C:\Users\User\Desktop\ФОТОГРАФИИ 20022\IMG_20221123_171241_2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767665">
            <a:off x="4707590" y="3653348"/>
            <a:ext cx="2143698" cy="2858264"/>
          </a:xfrm>
          <a:prstGeom prst="rect">
            <a:avLst/>
          </a:prstGeom>
          <a:noFill/>
        </p:spPr>
      </p:pic>
      <p:pic>
        <p:nvPicPr>
          <p:cNvPr id="7171" name="Picture 3" descr="C:\Users\User\Desktop\ФОТОГРАФИИ 20022\20220411_1251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562077">
            <a:off x="8867315" y="2325229"/>
            <a:ext cx="3265891" cy="24494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User\Desktop\ФОТОГРАФИИ 20022\IMG-20211202-WA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42423">
            <a:off x="9510269" y="2429689"/>
            <a:ext cx="2183436" cy="291124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Патриотическое воспитание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Сетевое взаимодействие с погранотрядом г. Благовещенска (профильный пограничный 6 класс) </a:t>
            </a:r>
          </a:p>
          <a:p>
            <a:r>
              <a:rPr lang="ru-RU" dirty="0"/>
              <a:t>Работа детской общественной организации «</a:t>
            </a:r>
            <a:r>
              <a:rPr lang="ru-RU" dirty="0" err="1"/>
              <a:t>Юнармия</a:t>
            </a:r>
            <a:r>
              <a:rPr lang="ru-RU" dirty="0"/>
              <a:t>»</a:t>
            </a:r>
          </a:p>
          <a:p>
            <a:endParaRPr lang="ru-RU" dirty="0"/>
          </a:p>
        </p:txBody>
      </p:sp>
      <p:pic>
        <p:nvPicPr>
          <p:cNvPr id="1026" name="Picture 2" descr="C:\Users\User\Desktop\ФОТОГРАФИИ 20022\IMG_20221123_171633_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05086">
            <a:off x="957943" y="3696788"/>
            <a:ext cx="2670289" cy="1778454"/>
          </a:xfrm>
          <a:prstGeom prst="rect">
            <a:avLst/>
          </a:prstGeom>
          <a:noFill/>
        </p:spPr>
      </p:pic>
      <p:pic>
        <p:nvPicPr>
          <p:cNvPr id="1027" name="Picture 3" descr="C:\Users\User\Desktop\ФОТОГРАФИИ 20022\IMG_20221123_171633_6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57440">
            <a:off x="2864516" y="4780524"/>
            <a:ext cx="2915462" cy="1693398"/>
          </a:xfrm>
          <a:prstGeom prst="rect">
            <a:avLst/>
          </a:prstGeom>
          <a:noFill/>
        </p:spPr>
      </p:pic>
      <p:pic>
        <p:nvPicPr>
          <p:cNvPr id="1030" name="Picture 6" descr="C:\Users\User\Desktop\ФОТОГРАФИИ 20022\WhatsApp Image 2022-09-22 at 04.26.10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2915" y="3108958"/>
            <a:ext cx="2325187" cy="1743890"/>
          </a:xfrm>
          <a:prstGeom prst="rect">
            <a:avLst/>
          </a:prstGeom>
          <a:noFill/>
        </p:spPr>
      </p:pic>
      <p:pic>
        <p:nvPicPr>
          <p:cNvPr id="12" name="Picture 7" descr="C:\Users\User\Desktop\ФОТОГРАФИИ 20022\IMG_20221123_171656_6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30538" y="3618412"/>
            <a:ext cx="3814354" cy="2860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Профильная подготовка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Сетевое взаимодействие по углубленному изучению </a:t>
            </a:r>
            <a:r>
              <a:rPr lang="en-US" dirty="0"/>
              <a:t>IT </a:t>
            </a:r>
            <a:r>
              <a:rPr lang="ru-RU" dirty="0"/>
              <a:t>технологий с Центром развития современных компетенций детей ФГБОУ «Амурский государственный университет» «</a:t>
            </a:r>
            <a:r>
              <a:rPr lang="ru-RU" dirty="0" err="1"/>
              <a:t>АмурТехноЦентр</a:t>
            </a:r>
            <a:r>
              <a:rPr lang="ru-RU" dirty="0"/>
              <a:t>» «ДОМ НАУЧНОЙ КОЛЛАБОРАЦИИ ИМЕНИ АКАДЕМИКА РАН М.Т. ЛУЦЕНКО»</a:t>
            </a:r>
          </a:p>
          <a:p>
            <a:r>
              <a:rPr lang="ru-RU" dirty="0"/>
              <a:t>Сетевое взаимодействие по профориентации</a:t>
            </a:r>
          </a:p>
          <a:p>
            <a:pPr>
              <a:buNone/>
            </a:pPr>
            <a:r>
              <a:rPr lang="ru-RU" dirty="0"/>
              <a:t> АНО ДПО «Амурским центром опережающей </a:t>
            </a:r>
          </a:p>
          <a:p>
            <a:pPr>
              <a:buNone/>
            </a:pPr>
            <a:r>
              <a:rPr lang="ru-RU" dirty="0"/>
              <a:t>профессиональной подготовки» по программе «Первая профессия»</a:t>
            </a:r>
          </a:p>
          <a:p>
            <a:endParaRPr lang="ru-RU" dirty="0"/>
          </a:p>
        </p:txBody>
      </p:sp>
      <p:pic>
        <p:nvPicPr>
          <p:cNvPr id="6" name="Picture 2" descr="C:\Users\User\Desktop\ФОТОГРАФИИ 20022\для коллажа\WhatsApp Image 2022-09-22 at 08.12.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3931" y="3500846"/>
            <a:ext cx="2351315" cy="3135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143" y="365125"/>
            <a:ext cx="11000457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Укрепление и сохранение здоровья школьников и работников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3143" y="1551305"/>
            <a:ext cx="11338560" cy="4052661"/>
          </a:xfrm>
        </p:spPr>
        <p:txBody>
          <a:bodyPr/>
          <a:lstStyle/>
          <a:p>
            <a:r>
              <a:rPr lang="ru-RU" dirty="0"/>
              <a:t>Сетевое взаимодействие  с  Амурской областной общественной организацией тенниса и бадминтона </a:t>
            </a:r>
          </a:p>
          <a:p>
            <a:r>
              <a:rPr lang="ru-RU" dirty="0"/>
              <a:t>Заключено соглашение о сотрудничестве с ГБУЗ АО «АОЦОЗ и МП»</a:t>
            </a:r>
          </a:p>
          <a:p>
            <a:r>
              <a:rPr lang="ru-RU" dirty="0"/>
              <a:t>Ассоциация «Детско-юношеский баскетбольный клуб «Восточный ураган»</a:t>
            </a:r>
          </a:p>
          <a:p>
            <a:r>
              <a:rPr lang="ru-RU" dirty="0"/>
              <a:t>Секция </a:t>
            </a:r>
            <a:r>
              <a:rPr lang="ru-RU" dirty="0" err="1"/>
              <a:t>тхеквондо</a:t>
            </a:r>
            <a:r>
              <a:rPr lang="ru-RU" dirty="0"/>
              <a:t> ИТФ</a:t>
            </a:r>
          </a:p>
          <a:p>
            <a:r>
              <a:rPr lang="ru-RU" dirty="0"/>
              <a:t>Танцевальная группа «Ранетки"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Picture 2" descr="C:\Users\User\Desktop\фото педагогов\IMG-20220609-WA0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1066">
            <a:off x="9543391" y="3602728"/>
            <a:ext cx="2048753" cy="2731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User\Desktop\ФОТОГРАФИИ 20022\для коллажа\фото 2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43179">
            <a:off x="584006" y="4799640"/>
            <a:ext cx="1861769" cy="1396326"/>
          </a:xfrm>
          <a:prstGeom prst="rect">
            <a:avLst/>
          </a:prstGeom>
          <a:noFill/>
        </p:spPr>
      </p:pic>
      <p:pic>
        <p:nvPicPr>
          <p:cNvPr id="10" name="Picture 10" descr="C:\Users\ольга\Desktop\мои документы\фото\шевченко\Слайд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92645">
            <a:off x="6237624" y="4303487"/>
            <a:ext cx="2629918" cy="1972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Users\User\Desktop\фото педагогов\IMG-20160310-WA0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27457">
            <a:off x="8355083" y="3343852"/>
            <a:ext cx="1570090" cy="2791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5" descr="C:\Users\User\Desktop\ФОТОГРАФИИ 20022\IMG_20221123_171657_4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49087">
            <a:off x="2350723" y="4959977"/>
            <a:ext cx="2204791" cy="1653594"/>
          </a:xfrm>
          <a:prstGeom prst="rect">
            <a:avLst/>
          </a:prstGeom>
          <a:noFill/>
        </p:spPr>
      </p:pic>
      <p:pic>
        <p:nvPicPr>
          <p:cNvPr id="11" name="Picture 3" descr="E:\DSC080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70731" y="4850028"/>
            <a:ext cx="2386823" cy="15977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189" y="365125"/>
            <a:ext cx="10515600" cy="888909"/>
          </a:xfrm>
        </p:spPr>
        <p:txBody>
          <a:bodyPr>
            <a:normAutofit/>
          </a:bodyPr>
          <a:lstStyle/>
          <a:p>
            <a:r>
              <a:rPr lang="ru-RU" sz="2400" dirty="0"/>
              <a:t>школа является победителем и призёром в конкурсах различного: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2685" y="1159420"/>
            <a:ext cx="10515600" cy="4718866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2017г. </a:t>
            </a:r>
            <a:r>
              <a:rPr lang="ru-RU" sz="1800" b="1" dirty="0"/>
              <a:t>– лауреат-победитель Открытого публичного Всероссийского смотра образовательных организаций; </a:t>
            </a:r>
          </a:p>
          <a:p>
            <a:r>
              <a:rPr lang="ru-RU" sz="1800" b="1" dirty="0">
                <a:solidFill>
                  <a:srgbClr val="C00000"/>
                </a:solidFill>
              </a:rPr>
              <a:t>2018г.</a:t>
            </a:r>
            <a:r>
              <a:rPr lang="ru-RU" sz="1800" b="1" dirty="0"/>
              <a:t> - победитель Всероссийского публичного смотра среди образовательных организаций «Творчески работающие коллективы школ, гимназий, лицеев России»;</a:t>
            </a:r>
          </a:p>
          <a:p>
            <a:r>
              <a:rPr lang="ru-RU" sz="1800" b="1" dirty="0"/>
              <a:t> </a:t>
            </a:r>
            <a:r>
              <a:rPr lang="ru-RU" sz="1800" b="1" dirty="0">
                <a:solidFill>
                  <a:srgbClr val="C00000"/>
                </a:solidFill>
              </a:rPr>
              <a:t>2019г.</a:t>
            </a:r>
            <a:r>
              <a:rPr lang="ru-RU" sz="1800" b="1" dirty="0"/>
              <a:t> – 2 место во II Всероссийском открытом конкурсе-практикуме с международным участием «Лучший сайт образовательной организации - 2019», </a:t>
            </a:r>
          </a:p>
          <a:p>
            <a:r>
              <a:rPr lang="ru-RU" sz="1800" b="1" dirty="0"/>
              <a:t> </a:t>
            </a:r>
            <a:r>
              <a:rPr lang="ru-RU" sz="1800" b="1" dirty="0">
                <a:solidFill>
                  <a:srgbClr val="C00000"/>
                </a:solidFill>
              </a:rPr>
              <a:t>2019г. </a:t>
            </a:r>
            <a:r>
              <a:rPr lang="ru-RU" sz="1800" b="1" dirty="0"/>
              <a:t>- победитель Всероссийского публичного открытого смотра-конкурса образовательных организаций «Достижения образования»; </a:t>
            </a:r>
          </a:p>
          <a:p>
            <a:r>
              <a:rPr lang="ru-RU" sz="1800" b="1" dirty="0">
                <a:solidFill>
                  <a:srgbClr val="C00000"/>
                </a:solidFill>
              </a:rPr>
              <a:t>2020г.</a:t>
            </a:r>
            <a:r>
              <a:rPr lang="ru-RU" sz="1800" b="1" dirty="0"/>
              <a:t> – лауреат-победитель Всероссийского смотра-конкурса «Школа года - 2020»;</a:t>
            </a:r>
          </a:p>
          <a:p>
            <a:r>
              <a:rPr lang="ru-RU" sz="1800" b="1" dirty="0">
                <a:solidFill>
                  <a:srgbClr val="C00000"/>
                </a:solidFill>
              </a:rPr>
              <a:t>2022г.</a:t>
            </a:r>
            <a:r>
              <a:rPr lang="ru-RU" sz="1800" b="1" dirty="0"/>
              <a:t>-3 место в областном конкурсе уполномоченных по охране труда среди образовательных организаций Амурской области;</a:t>
            </a:r>
          </a:p>
          <a:p>
            <a:r>
              <a:rPr lang="ru-RU" sz="1800" b="1" dirty="0">
                <a:solidFill>
                  <a:srgbClr val="C00000"/>
                </a:solidFill>
              </a:rPr>
              <a:t>2022г.</a:t>
            </a:r>
            <a:r>
              <a:rPr lang="ru-RU" sz="1800" b="1" dirty="0"/>
              <a:t>-</a:t>
            </a:r>
            <a:r>
              <a:rPr lang="ru-RU" sz="1800" dirty="0"/>
              <a:t>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лауреат Всероссийского конкурса «Лучшие корпоративные муниципальные программы Общественного здоровья»;</a:t>
            </a:r>
          </a:p>
          <a:p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2023г.-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лауреат-победитель </a:t>
            </a:r>
            <a:r>
              <a:rPr lang="ru-RU" sz="1800" b="1" dirty="0" err="1"/>
              <a:t>Всеросссийского</a:t>
            </a:r>
            <a:r>
              <a:rPr lang="ru-RU" sz="1800" b="1" dirty="0"/>
              <a:t> смотра-конкурса «Школа года - 2023»;</a:t>
            </a:r>
          </a:p>
          <a:p>
            <a:r>
              <a:rPr lang="ru-RU" sz="1800" b="1" dirty="0"/>
              <a:t>За активное участие и достижение высоких показателей в своей профессиональной деятельности» 20 педагогов стали лауреатом федерального электронного </a:t>
            </a:r>
            <a:r>
              <a:rPr lang="ru-RU" sz="1800" b="1" dirty="0" err="1"/>
              <a:t>фотокаталога</a:t>
            </a:r>
            <a:r>
              <a:rPr lang="ru-RU" sz="1800" b="1" dirty="0"/>
              <a:t> «Лучшие Педагоги России – </a:t>
            </a:r>
            <a:r>
              <a:rPr lang="ru-RU" sz="1800" b="1" dirty="0">
                <a:solidFill>
                  <a:srgbClr val="C00000"/>
                </a:solidFill>
              </a:rPr>
              <a:t>2020</a:t>
            </a:r>
            <a:r>
              <a:rPr lang="ru-RU" sz="1800" b="1" dirty="0"/>
              <a:t>», в </a:t>
            </a:r>
            <a:r>
              <a:rPr lang="ru-RU" sz="1800" b="1" dirty="0">
                <a:solidFill>
                  <a:srgbClr val="C00000"/>
                </a:solidFill>
              </a:rPr>
              <a:t>2021</a:t>
            </a:r>
            <a:r>
              <a:rPr lang="ru-RU" sz="1800" b="1" dirty="0"/>
              <a:t> году они внесены в Федеральный реестр «Доска почёта тружеников России».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ФОТОГРАФИИ 20022\IMG_20221123_171657_1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5143" y="0"/>
            <a:ext cx="6651171" cy="6651171"/>
          </a:xfrm>
          <a:prstGeom prst="rect">
            <a:avLst/>
          </a:prstGeom>
          <a:noFill/>
        </p:spPr>
      </p:pic>
      <p:pic>
        <p:nvPicPr>
          <p:cNvPr id="2050" name="Picture 2" descr="C:\Users\User\Desktop\МОИ ДОКУМЕНТЫ\фото\ФОТОКОЛЛАЖИ 2022-2023\Фотоколлаж 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584" y="0"/>
            <a:ext cx="4684820" cy="66251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User\Desktop\ФОТОГРАФИИ 20022\для коллажа\IMG_20221123_171428_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4729" y="0"/>
            <a:ext cx="3200402" cy="3200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esktop\ФОТОГРАФИИ 20022\IMG-20220922-WA00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197" y="0"/>
            <a:ext cx="3924557" cy="2943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C:\Users\User\Desktop\ФОТОГРАФИИ 20022\IMG_20221123_171537_5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7166" y="2913018"/>
            <a:ext cx="2792186" cy="3722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C:\Users\User\Desktop\ФОТОГРАФИИ 20022\IMG_20221123_171315_0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4774" y="2939143"/>
            <a:ext cx="3725090" cy="3725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9" name="Picture 5" descr="C:\Users\User\Desktop\ФОТОГРАФИИ 20022\IMG_20221123_171333_4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53943" y="1758620"/>
            <a:ext cx="4936351" cy="4936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User\Desktop\МОИ ДОКУМЕНТЫ\фото\фотографии для презентации23-24\открытое первенство по спортивному туризму\IMG-20230918-WA00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59535" y="0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8000" y="365126"/>
            <a:ext cx="10515600" cy="56233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Работаем хорошо, отдыхаем дружно…</a:t>
            </a:r>
          </a:p>
        </p:txBody>
      </p:sp>
      <p:pic>
        <p:nvPicPr>
          <p:cNvPr id="4098" name="Picture 2" descr="C:\Users\User\Desktop\МОИ ДОКУМЕНТЫ\фото\фотографии для презентации23-24\Метехи\photo_5330395761613068041_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153" y="809897"/>
            <a:ext cx="2588649" cy="4152220"/>
          </a:xfrm>
          <a:prstGeom prst="rect">
            <a:avLst/>
          </a:prstGeom>
          <a:noFill/>
        </p:spPr>
      </p:pic>
      <p:pic>
        <p:nvPicPr>
          <p:cNvPr id="4099" name="Picture 3" descr="C:\Users\User\Desktop\МОИ ДОКУМЕНТЫ\фото\фотографии для презентации23-24\спортивные игры Краски осени\IMG-20230522-WA0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9321" y="3485606"/>
            <a:ext cx="1714500" cy="3048000"/>
          </a:xfrm>
          <a:prstGeom prst="rect">
            <a:avLst/>
          </a:prstGeom>
          <a:noFill/>
        </p:spPr>
      </p:pic>
      <p:pic>
        <p:nvPicPr>
          <p:cNvPr id="4100" name="Picture 4" descr="C:\Users\User\Desktop\МОИ ДОКУМЕНТЫ\фото\фотографии для презентации23-24\спортивные хобби\IMG-20230918-WA0029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8317" y="1026388"/>
            <a:ext cx="2057400" cy="2009775"/>
          </a:xfrm>
          <a:prstGeom prst="rect">
            <a:avLst/>
          </a:prstGeom>
          <a:noFill/>
        </p:spPr>
      </p:pic>
      <p:pic>
        <p:nvPicPr>
          <p:cNvPr id="4101" name="Picture 5" descr="C:\Users\User\Desktop\МОИ ДОКУМЕНТЫ\фото\фотографии для презентации23-24\спортивные хобби\IMG-20230918-WA0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1844040"/>
            <a:ext cx="1828800" cy="2438400"/>
          </a:xfrm>
          <a:prstGeom prst="rect">
            <a:avLst/>
          </a:prstGeom>
          <a:noFill/>
        </p:spPr>
      </p:pic>
      <p:pic>
        <p:nvPicPr>
          <p:cNvPr id="4102" name="Picture 6" descr="C:\Users\User\Desktop\МОИ ДОКУМЕНТЫ\фото\фотографии для презентации23-24\спортивные хобби\photo_5330395761613068056_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26200" y="0"/>
            <a:ext cx="1763220" cy="3749039"/>
          </a:xfrm>
          <a:prstGeom prst="rect">
            <a:avLst/>
          </a:prstGeom>
          <a:noFill/>
        </p:spPr>
      </p:pic>
      <p:pic>
        <p:nvPicPr>
          <p:cNvPr id="4103" name="Picture 7" descr="C:\Users\User\Desktop\МОИ ДОКУМЕНТЫ\фото\фотографии для презентации23-24\спортивные хобби\IMG-20230918-WA0033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0140" y="1018087"/>
            <a:ext cx="2862588" cy="2051684"/>
          </a:xfrm>
          <a:prstGeom prst="rect">
            <a:avLst/>
          </a:prstGeom>
          <a:noFill/>
        </p:spPr>
      </p:pic>
      <p:pic>
        <p:nvPicPr>
          <p:cNvPr id="4104" name="Picture 8" descr="C:\Users\User\Desktop\МОИ ДОКУМЕНТЫ\фото\фотографии для презентации23-24\photo_5330395761613068051_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8240358" y="3722914"/>
            <a:ext cx="3951641" cy="2963731"/>
          </a:xfrm>
          <a:prstGeom prst="rect">
            <a:avLst/>
          </a:prstGeom>
          <a:noFill/>
        </p:spPr>
      </p:pic>
      <p:pic>
        <p:nvPicPr>
          <p:cNvPr id="4105" name="Picture 9" descr="C:\Users\User\Desktop\МОИ ДОКУМЕНТЫ\фото\фотографии для презентации23-24\гто\IMG-20230522-WA003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3230" y="3235234"/>
            <a:ext cx="1449433" cy="2576770"/>
          </a:xfrm>
          <a:prstGeom prst="rect">
            <a:avLst/>
          </a:prstGeom>
          <a:noFill/>
        </p:spPr>
      </p:pic>
      <p:pic>
        <p:nvPicPr>
          <p:cNvPr id="4106" name="Picture 10" descr="C:\Users\User\Desktop\МОИ ДОКУМЕНТЫ\фото\фотографии для презентации23-24\гто\IMG-20230927-WA0002-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2085" y="4651102"/>
            <a:ext cx="1472293" cy="1963057"/>
          </a:xfrm>
          <a:prstGeom prst="rect">
            <a:avLst/>
          </a:prstGeom>
          <a:noFill/>
        </p:spPr>
      </p:pic>
      <p:pic>
        <p:nvPicPr>
          <p:cNvPr id="4107" name="Picture 11" descr="C:\Users\User\Desktop\МОИ ДОКУМЕНТЫ\фото\фотографии для презентации23-24\гто\IMG-20230927-WA000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135880" y="4480559"/>
            <a:ext cx="1598567" cy="21314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вос 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вос 1.potx" id="{FEB36400-FC4A-4429-8A53-770FE22385D2}" vid="{D83E0456-8244-4E29-9082-420B40C809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1вос 1</Template>
  <TotalTime>448</TotalTime>
  <Words>656</Words>
  <Application>Microsoft Office PowerPoint</Application>
  <PresentationFormat>Широкоэкранный</PresentationFormat>
  <Paragraphs>43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1вос 1</vt:lpstr>
      <vt:lpstr>Муниципальное автономное общеобразовательное учреждение  «Школа № 17 города Благовещенска» (МАОУ «Школа № 17 г. Благовещенска»)  Тел. (4162) 52-66-68 E-mail  blg_school_17@obramur.ru   открыла свои двери в 1967 году 9 выпускников школы вернулись в нее в качестве учителей</vt:lpstr>
      <vt:lpstr>                             В школе – 56 классов-комплектов обучается в них – 1649 детей  первый уровень-757 обучающихся второй уровень-826  третий уровень-66 Педагогов – 63 имеют квалификационную категорию: высшую - 19 первую – 11 молодых специалистов - 16 Награждены: знаком  «Отличник народного образования» – 1 человек,  знаком  «Отличник физической культуры» - 1 человек,  Значком «Почетный работник общего образования» -  7 человек, значком «Почетный наставник» – 2 человека, Почётная грамота Министерства образования РФ – 11 человек, Заслуженный работник образования Амурской области -1 человек.  Победители в приоритетном национальном проекте «Образование» 2 человека.</vt:lpstr>
      <vt:lpstr>вакансии</vt:lpstr>
      <vt:lpstr>Инновационная деятельность</vt:lpstr>
      <vt:lpstr>Инновационная деятельность</vt:lpstr>
      <vt:lpstr>Патриотическое воспитание</vt:lpstr>
      <vt:lpstr>Профильная подготовка</vt:lpstr>
      <vt:lpstr>Укрепление и сохранение здоровья школьников и работников</vt:lpstr>
      <vt:lpstr>школа является победителем и призёром в конкурсах различного: </vt:lpstr>
      <vt:lpstr>Презентация PowerPoint</vt:lpstr>
      <vt:lpstr>Презентация PowerPoint</vt:lpstr>
      <vt:lpstr>Работаем хорошо, отдыхаем дружно…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 Воспитание</dc:title>
  <dc:creator>Эрика</dc:creator>
  <cp:lastModifiedBy>ucheba</cp:lastModifiedBy>
  <cp:revision>58</cp:revision>
  <dcterms:created xsi:type="dcterms:W3CDTF">2021-08-23T07:04:42Z</dcterms:created>
  <dcterms:modified xsi:type="dcterms:W3CDTF">2024-02-14T05:26:27Z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138654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S9.1.0</vt:lpwstr>
  </property>
</Properties>
</file>