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sldIdLst>
    <p:sldId id="273" r:id="rId2"/>
    <p:sldId id="257" r:id="rId3"/>
    <p:sldId id="274" r:id="rId4"/>
    <p:sldId id="275" r:id="rId5"/>
    <p:sldId id="276" r:id="rId6"/>
    <p:sldId id="279" r:id="rId7"/>
    <p:sldId id="259" r:id="rId8"/>
    <p:sldId id="271" r:id="rId9"/>
    <p:sldId id="260" r:id="rId10"/>
    <p:sldId id="277" r:id="rId11"/>
    <p:sldId id="267" r:id="rId12"/>
    <p:sldId id="27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1"/>
            <a:ext cx="8748464" cy="62646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sz="5300" b="1" dirty="0"/>
              <a:t>Муниципальное автономное</a:t>
            </a:r>
            <a:br>
              <a:rPr lang="ru-RU" sz="5300" b="1" dirty="0"/>
            </a:br>
            <a:r>
              <a:rPr lang="ru-RU" sz="5300" b="1" dirty="0"/>
              <a:t>общеобразовательное учреждение</a:t>
            </a:r>
            <a:br>
              <a:rPr lang="ru-RU" sz="5300" b="1" dirty="0"/>
            </a:br>
            <a:r>
              <a:rPr lang="ru-RU" sz="5300" b="1" dirty="0"/>
              <a:t>«Школа №28 </a:t>
            </a:r>
            <a:br>
              <a:rPr lang="ru-RU" sz="5300" b="1" dirty="0"/>
            </a:br>
            <a:r>
              <a:rPr lang="ru-RU" sz="5300" b="1" dirty="0"/>
              <a:t>города Благовещенска»</a:t>
            </a:r>
            <a:br>
              <a:rPr lang="ru-RU" sz="5300" b="1" dirty="0"/>
            </a:br>
            <a:br>
              <a:rPr lang="en-US" sz="4800" b="1" dirty="0"/>
            </a:br>
            <a:r>
              <a:rPr lang="ru-RU" sz="4000" b="1" dirty="0"/>
              <a:t>сайт - </a:t>
            </a:r>
            <a:r>
              <a:rPr lang="en-US" sz="4000" b="1" i="1" dirty="0">
                <a:solidFill>
                  <a:srgbClr val="C00000"/>
                </a:solidFill>
              </a:rPr>
              <a:t>school28.obrblag.info</a:t>
            </a:r>
            <a:br>
              <a:rPr lang="ru-RU" sz="4000" b="1" i="1" dirty="0">
                <a:solidFill>
                  <a:srgbClr val="C00000"/>
                </a:solidFill>
              </a:rPr>
            </a:br>
            <a:r>
              <a:rPr lang="en-US" sz="4000" b="1" i="1" dirty="0"/>
              <a:t>E-mail:</a:t>
            </a:r>
            <a:r>
              <a:rPr lang="en-US" sz="4000" b="1" i="1" dirty="0">
                <a:solidFill>
                  <a:srgbClr val="C00000"/>
                </a:solidFill>
              </a:rPr>
              <a:t>  blg_school_28@obramur.ru</a:t>
            </a:r>
            <a:br>
              <a:rPr lang="ru-RU" sz="4800" b="1" dirty="0"/>
            </a:br>
            <a:r>
              <a:rPr lang="ru-RU" sz="4800" b="1" dirty="0"/>
              <a:t> 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2480320" cy="7200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726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Школа №28 начала свою деятельность </a:t>
            </a:r>
            <a:br>
              <a:rPr lang="ru-RU" sz="3600" b="1" dirty="0"/>
            </a:br>
            <a:r>
              <a:rPr lang="ru-RU" sz="3600" b="1" dirty="0"/>
              <a:t>1 сентября 2000 года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2060848"/>
            <a:ext cx="7272808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182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Педагогический коллектив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4149080"/>
            <a:ext cx="3888432" cy="2160240"/>
          </a:xfrm>
        </p:spPr>
        <p:txBody>
          <a:bodyPr>
            <a:normAutofit/>
          </a:bodyPr>
          <a:lstStyle/>
          <a:p>
            <a:r>
              <a:rPr lang="ru-RU" sz="2000" b="1" dirty="0"/>
              <a:t>Всего педагогических работников – 66</a:t>
            </a:r>
          </a:p>
          <a:p>
            <a:r>
              <a:rPr lang="ru-RU" sz="2000" b="1" dirty="0"/>
              <a:t>Высшая категория – 21</a:t>
            </a:r>
          </a:p>
          <a:p>
            <a:r>
              <a:rPr lang="ru-RU" sz="2000" b="1" dirty="0"/>
              <a:t>Первая категория – 13</a:t>
            </a:r>
          </a:p>
          <a:p>
            <a:r>
              <a:rPr lang="ru-RU" sz="2000" b="1" dirty="0"/>
              <a:t>Молодые специалисты – 10</a:t>
            </a:r>
          </a:p>
        </p:txBody>
      </p:sp>
      <p:pic>
        <p:nvPicPr>
          <p:cNvPr id="1026" name="Picture 2" descr="D:\СОШ 28\НМР\УЧИТЕЛЬ ГОДА\Петова М.М. Учитель года\Фото учитель года\P103098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3696411" cy="277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24744"/>
            <a:ext cx="3383285" cy="240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41043"/>
            <a:ext cx="2333821" cy="295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814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Педагогический коллектив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052736"/>
            <a:ext cx="3888432" cy="5616624"/>
          </a:xfrm>
        </p:spPr>
        <p:txBody>
          <a:bodyPr>
            <a:normAutofit/>
          </a:bodyPr>
          <a:lstStyle/>
          <a:p>
            <a:pPr lvl="0" algn="ctr">
              <a:buClr>
                <a:srgbClr val="727CA3"/>
              </a:buClr>
            </a:pPr>
            <a:endParaRPr lang="ru-RU" sz="2000" b="1" dirty="0">
              <a:solidFill>
                <a:prstClr val="black"/>
              </a:solidFill>
            </a:endParaRPr>
          </a:p>
          <a:p>
            <a:pPr lvl="0">
              <a:buClr>
                <a:srgbClr val="727CA3"/>
              </a:buClr>
            </a:pPr>
            <a:r>
              <a:rPr lang="ru-RU" sz="2000" b="1" dirty="0">
                <a:solidFill>
                  <a:prstClr val="black"/>
                </a:solidFill>
              </a:rPr>
              <a:t>Почётный работник общего образования РФ – 6</a:t>
            </a:r>
          </a:p>
          <a:p>
            <a:pPr lvl="0">
              <a:buClr>
                <a:srgbClr val="727CA3"/>
              </a:buClr>
            </a:pPr>
            <a:r>
              <a:rPr lang="ru-RU" sz="2000" b="1" dirty="0">
                <a:solidFill>
                  <a:prstClr val="black"/>
                </a:solidFill>
              </a:rPr>
              <a:t>грамотами министерства образования и науки РФ – 8 человек</a:t>
            </a:r>
          </a:p>
          <a:p>
            <a:pPr lvl="0">
              <a:buClr>
                <a:srgbClr val="727CA3"/>
              </a:buClr>
            </a:pPr>
            <a:endParaRPr lang="ru-RU" sz="2000" b="1" dirty="0">
              <a:solidFill>
                <a:prstClr val="black"/>
              </a:solidFill>
            </a:endParaRPr>
          </a:p>
          <a:p>
            <a:pPr marL="0" lvl="0" indent="0" algn="ctr">
              <a:buClr>
                <a:srgbClr val="727CA3"/>
              </a:buClr>
              <a:buNone/>
            </a:pPr>
            <a:endParaRPr lang="ru-RU" sz="2000" b="1" u="sng" dirty="0"/>
          </a:p>
        </p:txBody>
      </p:sp>
      <p:pic>
        <p:nvPicPr>
          <p:cNvPr id="2050" name="Picture 2" descr="D:\СОШ 28\ВИЗИТКИ, ФОТО\Яновская-Фото\IMG_820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4041775" cy="269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11960" y="3789040"/>
            <a:ext cx="493204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rgbClr val="727CA3"/>
              </a:buClr>
              <a:buSzPct val="76000"/>
            </a:pPr>
            <a:r>
              <a:rPr lang="ru-RU" sz="2000" b="1" u="sng" dirty="0">
                <a:solidFill>
                  <a:prstClr val="black"/>
                </a:solidFill>
              </a:rPr>
              <a:t>Награждены: </a:t>
            </a:r>
          </a:p>
          <a:p>
            <a:pPr marL="274320" indent="-274320">
              <a:spcBef>
                <a:spcPts val="600"/>
              </a:spcBef>
              <a:buClr>
                <a:srgbClr val="727CA3"/>
              </a:buClr>
              <a:buSzPct val="76000"/>
              <a:buFont typeface="Wingdings 3"/>
              <a:buChar char=""/>
            </a:pPr>
            <a:r>
              <a:rPr lang="ru-RU" sz="2000" b="1" dirty="0">
                <a:solidFill>
                  <a:prstClr val="black"/>
                </a:solidFill>
              </a:rPr>
              <a:t>грамотами министерства образования и науки Амурской области – 15 человек</a:t>
            </a:r>
          </a:p>
          <a:p>
            <a:pPr marL="274320" indent="-274320">
              <a:spcBef>
                <a:spcPts val="600"/>
              </a:spcBef>
              <a:buClr>
                <a:srgbClr val="727CA3"/>
              </a:buClr>
              <a:buSzPct val="76000"/>
              <a:buFont typeface="Wingdings 3"/>
              <a:buChar char=""/>
            </a:pPr>
            <a:r>
              <a:rPr lang="ru-RU" sz="2000" b="1" dirty="0">
                <a:solidFill>
                  <a:prstClr val="black"/>
                </a:solidFill>
              </a:rPr>
              <a:t>Благодарственным письмом губернатора Амурской  области  - 4 человек</a:t>
            </a:r>
          </a:p>
          <a:p>
            <a:pPr marL="274320" indent="-274320">
              <a:spcBef>
                <a:spcPts val="600"/>
              </a:spcBef>
              <a:buClr>
                <a:srgbClr val="727CA3"/>
              </a:buClr>
              <a:buSzPct val="76000"/>
              <a:buFont typeface="Wingdings 3"/>
              <a:buChar char=""/>
            </a:pPr>
            <a:r>
              <a:rPr lang="ru-RU" sz="2000" b="1" dirty="0">
                <a:solidFill>
                  <a:prstClr val="black"/>
                </a:solidFill>
              </a:rPr>
              <a:t>Благодарственном письмом  мэра города Благовещенска  - 11 человек</a:t>
            </a:r>
          </a:p>
        </p:txBody>
      </p:sp>
      <p:pic>
        <p:nvPicPr>
          <p:cNvPr id="4" name="Picture 2" descr="D:\СОШ 28\ВИЗИТКИ, ФОТО\Учителя\учителя начальной школы\IMG_26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899" y="1186266"/>
            <a:ext cx="3904161" cy="260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518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10344"/>
          </a:xfrm>
        </p:spPr>
        <p:txBody>
          <a:bodyPr>
            <a:noAutofit/>
          </a:bodyPr>
          <a:lstStyle/>
          <a:p>
            <a:br>
              <a:rPr lang="ru-RU" sz="3600" b="1" dirty="0"/>
            </a:br>
            <a:br>
              <a:rPr lang="ru-RU" sz="3600" b="1" dirty="0"/>
            </a:br>
            <a:br>
              <a:rPr lang="ru-RU" sz="3600" b="1" dirty="0"/>
            </a:br>
            <a:r>
              <a:rPr lang="ru-RU" sz="4000" b="1" dirty="0">
                <a:solidFill>
                  <a:srgbClr val="464653"/>
                </a:solidFill>
              </a:rPr>
              <a:t>Ученический коллектив</a:t>
            </a:r>
            <a:endParaRPr lang="ru-RU" sz="4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76914520"/>
              </p:ext>
            </p:extLst>
          </p:nvPr>
        </p:nvGraphicFramePr>
        <p:xfrm>
          <a:off x="179512" y="1340768"/>
          <a:ext cx="4032448" cy="4536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678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Всего классов</a:t>
                      </a:r>
                      <a:r>
                        <a:rPr lang="ru-RU" sz="2000" b="1" baseline="0" dirty="0">
                          <a:solidFill>
                            <a:schemeClr val="tx1"/>
                          </a:solidFill>
                        </a:rPr>
                        <a:t> – комплектов - 53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0328" marR="603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Всего обучающихся - 1522</a:t>
                      </a:r>
                    </a:p>
                  </a:txBody>
                  <a:tcPr marL="60328" marR="603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805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1 ступень 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(1-4 ) –</a:t>
                      </a:r>
                    </a:p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</a:rPr>
                        <a:t> 23 класса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0328" marR="603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1 ступень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 (1-4 ) – 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675 человек</a:t>
                      </a: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0328" marR="603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961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2 ступень (5-9)</a:t>
                      </a:r>
                      <a:r>
                        <a:rPr lang="ru-RU" sz="2000" b="1" baseline="0" dirty="0">
                          <a:solidFill>
                            <a:schemeClr val="tx1"/>
                          </a:solidFill>
                        </a:rPr>
                        <a:t> – </a:t>
                      </a:r>
                    </a:p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</a:rPr>
                        <a:t>27 классов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0328" marR="603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2 ступень (5-9)</a:t>
                      </a:r>
                      <a:r>
                        <a:rPr lang="ru-RU" sz="2000" b="1" baseline="0" dirty="0">
                          <a:solidFill>
                            <a:schemeClr val="tx1"/>
                          </a:solidFill>
                        </a:rPr>
                        <a:t> –</a:t>
                      </a:r>
                    </a:p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</a:rPr>
                        <a:t> 758 человек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0328" marR="6032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204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3 ступень </a:t>
                      </a:r>
                      <a:r>
                        <a:rPr lang="ru-RU" sz="2000" b="1" baseline="0" dirty="0">
                          <a:solidFill>
                            <a:schemeClr val="tx1"/>
                          </a:solidFill>
                        </a:rPr>
                        <a:t> (10-11) –</a:t>
                      </a:r>
                    </a:p>
                    <a:p>
                      <a:pPr algn="ctr"/>
                      <a:r>
                        <a:rPr lang="ru-RU" sz="2000" b="1" baseline="0" dirty="0">
                          <a:solidFill>
                            <a:schemeClr val="tx1"/>
                          </a:solidFill>
                        </a:rPr>
                        <a:t> 3 класса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0328" marR="6032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3 ступень  (10-11)</a:t>
                      </a:r>
                      <a:r>
                        <a:rPr lang="ru-RU" sz="2000" b="1" baseline="0" dirty="0">
                          <a:solidFill>
                            <a:schemeClr val="tx1"/>
                          </a:solidFill>
                        </a:rPr>
                        <a:t> –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>
                          <a:solidFill>
                            <a:schemeClr val="tx1"/>
                          </a:solidFill>
                        </a:rPr>
                        <a:t> 89 человек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0328" marR="6032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194" name="Picture 2" descr="C:\Users\Наталья Анатольевна\Desktop\СОШ 28\Визитки\фото\IMG_84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24744"/>
            <a:ext cx="3656321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СОШ 28\НМР\ЕДИНЫЙ МЕТОДДЕНЬ\фото методдень\P1030495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97052"/>
            <a:ext cx="3630554" cy="27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77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/>
              <a:t>Органы самоуправления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Совет первых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716017" y="1196752"/>
            <a:ext cx="3964342" cy="2736304"/>
          </a:xfrm>
        </p:spPr>
        <p:txBody>
          <a:bodyPr>
            <a:normAutofit/>
          </a:bodyPr>
          <a:lstStyle/>
          <a:p>
            <a:r>
              <a:rPr lang="ru-RU" sz="2800" b="1" dirty="0"/>
              <a:t>Наблюдательный  совет</a:t>
            </a:r>
          </a:p>
          <a:p>
            <a:r>
              <a:rPr lang="ru-RU" sz="2800" b="1" dirty="0"/>
              <a:t>Педагогический совет</a:t>
            </a:r>
          </a:p>
          <a:p>
            <a:endParaRPr lang="ru-RU" dirty="0"/>
          </a:p>
        </p:txBody>
      </p:sp>
      <p:pic>
        <p:nvPicPr>
          <p:cNvPr id="9218" name="Picture 2" descr="C:\Users\Наталья Анатольевна\Desktop\СОШ 28\Визитки\фото\IMG_05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753075"/>
            <a:ext cx="3816425" cy="332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СОШ 28\ВИЗИТКИ, ФОТО\фото с педсовета\P10306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140968"/>
            <a:ext cx="3892335" cy="27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286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Школа имеет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682752" cy="493776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38 учебных кабинетов,</a:t>
            </a:r>
          </a:p>
          <a:p>
            <a:r>
              <a:rPr lang="ru-RU" b="1" dirty="0"/>
              <a:t>2 кабинета информатики, </a:t>
            </a:r>
          </a:p>
          <a:p>
            <a:r>
              <a:rPr lang="ru-RU" b="1" dirty="0"/>
              <a:t>2 спортзала, </a:t>
            </a:r>
          </a:p>
          <a:p>
            <a:r>
              <a:rPr lang="ru-RU" b="1" dirty="0"/>
              <a:t>столовую, </a:t>
            </a:r>
          </a:p>
          <a:p>
            <a:r>
              <a:rPr lang="ru-RU" b="1" dirty="0"/>
              <a:t>слесарную и столярную мастерские, </a:t>
            </a:r>
          </a:p>
          <a:p>
            <a:r>
              <a:rPr lang="ru-RU" b="1" dirty="0"/>
              <a:t>кабинет обслуживающего труда, </a:t>
            </a:r>
          </a:p>
          <a:p>
            <a:r>
              <a:rPr lang="ru-RU" b="1" dirty="0"/>
              <a:t>медицинский центр, включающий кабинеты врача, стоматолога, психолога и процедурный, </a:t>
            </a:r>
          </a:p>
          <a:p>
            <a:r>
              <a:rPr lang="ru-RU" b="1" dirty="0"/>
              <a:t>библиотеку,</a:t>
            </a:r>
          </a:p>
          <a:p>
            <a:r>
              <a:rPr lang="ru-RU" b="1" dirty="0"/>
              <a:t> актовый зал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C:\Users\Наталья Анатольевна\Desktop\СОШ 28\НМР\ГС\ИКТ на уроках физкультуры\на сайт ГС физкультурников\Учимся волейболу вместе с ИКТ. учитель Титаренко Р.В.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20" y="3356992"/>
            <a:ext cx="3976644" cy="309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Наталья Анатольевна\Desktop\СОШ 28\НМР\ГС\ИКТ на уроках физкультуры\на сайт ГС физкультурников\ИКТ во внеурочной деятельности по физической культуре. Выступления учащихся на заседании школьного НОУ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20" y="188640"/>
            <a:ext cx="3963107" cy="284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361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Режим работы школы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189384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3322712" cy="4038600"/>
          </a:xfrm>
        </p:spPr>
        <p:txBody>
          <a:bodyPr>
            <a:normAutofit/>
          </a:bodyPr>
          <a:lstStyle/>
          <a:p>
            <a:endParaRPr lang="ru-RU" sz="4000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4572000" y="1412775"/>
            <a:ext cx="4320480" cy="468352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1 смена – 1, 4, 5, 9,10,11 классы</a:t>
            </a:r>
          </a:p>
          <a:p>
            <a:pPr algn="ctr"/>
            <a:r>
              <a:rPr lang="ru-RU" b="1" dirty="0"/>
              <a:t>2 смена – 2, 3, 6, 7, 8 классы</a:t>
            </a:r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r>
              <a:rPr lang="ru-RU" b="1" dirty="0"/>
              <a:t>1 смена  - начало уроков – 08.00</a:t>
            </a:r>
          </a:p>
          <a:p>
            <a:pPr algn="ctr"/>
            <a:r>
              <a:rPr lang="ru-RU" b="1" dirty="0"/>
              <a:t>2 смена – начало уроков – 13.10</a:t>
            </a:r>
          </a:p>
          <a:p>
            <a:endParaRPr lang="ru-RU" dirty="0"/>
          </a:p>
        </p:txBody>
      </p:sp>
      <p:pic>
        <p:nvPicPr>
          <p:cNvPr id="5122" name="Picture 2" descr="C:\Users\Наталья Анатольевна\Desktop\СОШ 28\Визитки\фото\IMG_28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95188"/>
            <a:ext cx="2934072" cy="440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361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Учебный план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4114800" cy="504056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Соответствует ФГОС НОО,ООО, СОО нового поколения</a:t>
            </a:r>
          </a:p>
          <a:p>
            <a:r>
              <a:rPr lang="ru-RU" dirty="0"/>
              <a:t>В 5-6 классах ведётся преподавание ОДНКНР</a:t>
            </a:r>
          </a:p>
          <a:p>
            <a:r>
              <a:rPr lang="ru-RU" dirty="0"/>
              <a:t>Со 2 класса изучается английский язык</a:t>
            </a:r>
          </a:p>
          <a:p>
            <a:r>
              <a:rPr lang="ru-RU" dirty="0"/>
              <a:t>На уровне СОО реализуются профили обучения:</a:t>
            </a:r>
          </a:p>
          <a:p>
            <a:pPr>
              <a:buFontTx/>
              <a:buChar char="-"/>
            </a:pPr>
            <a:r>
              <a:rPr lang="ru-RU" dirty="0"/>
              <a:t>Технологический (физико-математический)</a:t>
            </a:r>
          </a:p>
          <a:p>
            <a:pPr>
              <a:buFontTx/>
              <a:buChar char="-"/>
            </a:pPr>
            <a:r>
              <a:rPr lang="ru-RU" dirty="0"/>
              <a:t>Социально-экономический (с изучением экономики и права) </a:t>
            </a:r>
          </a:p>
        </p:txBody>
      </p:sp>
      <p:pic>
        <p:nvPicPr>
          <p:cNvPr id="2050" name="Picture 2" descr="C:\Users\Наталья Анатольевна\Desktop\E. П. Лонская\фото по школе\уроки\на сайт\P10126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32856"/>
            <a:ext cx="393643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114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644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/>
              <a:t>Дополнительное образование представлено 35 кружками различной направленности. Самые популярные из них: «Орлята России», «Школа юнармейца», «Школьный театр», «Черлидинг», «Рукопашный бой», «Мир вокального искусства»</a:t>
            </a:r>
          </a:p>
        </p:txBody>
      </p:sp>
      <p:pic>
        <p:nvPicPr>
          <p:cNvPr id="4" name="Picture 2" descr="C:\Users\Наталья Анатольевна\Desktop\СОШ 28\Визитки\фото\IMG_557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3902825" cy="260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39" y="4038798"/>
            <a:ext cx="3998913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412" y="2636912"/>
            <a:ext cx="3633787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987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438" y="188640"/>
            <a:ext cx="8229600" cy="720080"/>
          </a:xfrm>
        </p:spPr>
        <p:txBody>
          <a:bodyPr>
            <a:normAutofit/>
          </a:bodyPr>
          <a:lstStyle/>
          <a:p>
            <a:r>
              <a:rPr lang="ru-RU" sz="4000" b="1" dirty="0"/>
              <a:t>Традиционные мероприятия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7"/>
            <a:ext cx="4038600" cy="272242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800" b="1" dirty="0"/>
              <a:t>День знаний</a:t>
            </a:r>
          </a:p>
          <a:p>
            <a:pPr>
              <a:spcBef>
                <a:spcPts val="0"/>
              </a:spcBef>
            </a:pPr>
            <a:r>
              <a:rPr lang="ru-RU" sz="1800" b="1" dirty="0"/>
              <a:t>День учителя</a:t>
            </a:r>
          </a:p>
          <a:p>
            <a:pPr>
              <a:spcBef>
                <a:spcPts val="0"/>
              </a:spcBef>
            </a:pPr>
            <a:r>
              <a:rPr lang="ru-RU" sz="1800" b="1" dirty="0"/>
              <a:t>День матери</a:t>
            </a:r>
          </a:p>
          <a:p>
            <a:pPr>
              <a:spcBef>
                <a:spcPts val="0"/>
              </a:spcBef>
            </a:pPr>
            <a:r>
              <a:rPr lang="ru-RU" sz="1800" b="1" dirty="0"/>
              <a:t>Посвящение в первоклассники</a:t>
            </a:r>
          </a:p>
          <a:p>
            <a:pPr lvl="0">
              <a:spcBef>
                <a:spcPts val="0"/>
              </a:spcBef>
              <a:buClr>
                <a:srgbClr val="727CA3"/>
              </a:buClr>
            </a:pPr>
            <a:r>
              <a:rPr lang="ru-RU" sz="1800" b="1" dirty="0"/>
              <a:t>Посвящение в старшеклассники</a:t>
            </a:r>
          </a:p>
          <a:p>
            <a:pPr lvl="0">
              <a:spcBef>
                <a:spcPts val="0"/>
              </a:spcBef>
              <a:buClr>
                <a:srgbClr val="727CA3"/>
              </a:buClr>
            </a:pPr>
            <a:r>
              <a:rPr lang="ru-RU" sz="1800" b="1" dirty="0"/>
              <a:t>О</a:t>
            </a:r>
            <a:r>
              <a:rPr lang="ru-RU" sz="1800" b="1" dirty="0">
                <a:solidFill>
                  <a:prstClr val="black"/>
                </a:solidFill>
              </a:rPr>
              <a:t>сенний бал</a:t>
            </a:r>
          </a:p>
          <a:p>
            <a:pPr lvl="0">
              <a:spcBef>
                <a:spcPts val="0"/>
              </a:spcBef>
              <a:buClr>
                <a:srgbClr val="727CA3"/>
              </a:buClr>
            </a:pPr>
            <a:r>
              <a:rPr lang="ru-RU" sz="1800" b="1" dirty="0">
                <a:solidFill>
                  <a:prstClr val="black"/>
                </a:solidFill>
              </a:rPr>
              <a:t>Новогодний праздник</a:t>
            </a:r>
          </a:p>
          <a:p>
            <a:pPr>
              <a:spcBef>
                <a:spcPts val="0"/>
              </a:spcBef>
            </a:pPr>
            <a:endParaRPr lang="ru-RU" sz="1800" b="1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32198" y="1124744"/>
            <a:ext cx="4041648" cy="5029168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buClr>
                <a:srgbClr val="727CA3"/>
              </a:buClr>
            </a:pPr>
            <a:r>
              <a:rPr lang="ru-RU" sz="1800" b="1" dirty="0">
                <a:solidFill>
                  <a:prstClr val="black"/>
                </a:solidFill>
              </a:rPr>
              <a:t>Концерт к 8 марта</a:t>
            </a:r>
          </a:p>
          <a:p>
            <a:pPr lvl="0">
              <a:spcBef>
                <a:spcPts val="0"/>
              </a:spcBef>
              <a:buClr>
                <a:srgbClr val="727CA3"/>
              </a:buClr>
            </a:pPr>
            <a:r>
              <a:rPr lang="ru-RU" sz="1800" b="1" dirty="0">
                <a:solidFill>
                  <a:prstClr val="black"/>
                </a:solidFill>
              </a:rPr>
              <a:t>Концерт ко Дню Победы</a:t>
            </a:r>
          </a:p>
          <a:p>
            <a:pPr lvl="0">
              <a:spcBef>
                <a:spcPts val="0"/>
              </a:spcBef>
              <a:buClr>
                <a:srgbClr val="727CA3"/>
              </a:buClr>
            </a:pPr>
            <a:r>
              <a:rPr lang="ru-RU" sz="1800" b="1" dirty="0">
                <a:solidFill>
                  <a:prstClr val="black"/>
                </a:solidFill>
              </a:rPr>
              <a:t>Месячник оборонно-спортивной работы</a:t>
            </a:r>
          </a:p>
          <a:p>
            <a:pPr lvl="0">
              <a:spcBef>
                <a:spcPts val="0"/>
              </a:spcBef>
              <a:buClr>
                <a:srgbClr val="727CA3"/>
              </a:buClr>
            </a:pPr>
            <a:r>
              <a:rPr lang="ru-RU" sz="1800" b="1" dirty="0">
                <a:solidFill>
                  <a:prstClr val="black"/>
                </a:solidFill>
              </a:rPr>
              <a:t>Последний звонок</a:t>
            </a:r>
          </a:p>
          <a:p>
            <a:pPr lvl="0">
              <a:spcBef>
                <a:spcPts val="0"/>
              </a:spcBef>
              <a:buClr>
                <a:srgbClr val="727CA3"/>
              </a:buClr>
            </a:pPr>
            <a:r>
              <a:rPr lang="ru-RU" sz="1800" b="1" dirty="0">
                <a:solidFill>
                  <a:prstClr val="black"/>
                </a:solidFill>
              </a:rPr>
              <a:t>Прощание с начальной школой</a:t>
            </a:r>
          </a:p>
          <a:p>
            <a:pPr lvl="0">
              <a:spcBef>
                <a:spcPts val="0"/>
              </a:spcBef>
              <a:buClr>
                <a:srgbClr val="727CA3"/>
              </a:buClr>
            </a:pPr>
            <a:r>
              <a:rPr lang="ru-RU" sz="1800" b="1" dirty="0">
                <a:solidFill>
                  <a:prstClr val="black"/>
                </a:solidFill>
              </a:rPr>
              <a:t>Гордость школы</a:t>
            </a:r>
          </a:p>
          <a:p>
            <a:pPr lvl="0">
              <a:spcBef>
                <a:spcPts val="0"/>
              </a:spcBef>
              <a:buClr>
                <a:srgbClr val="727CA3"/>
              </a:buClr>
            </a:pPr>
            <a:r>
              <a:rPr lang="ru-RU" sz="1800" b="1" dirty="0">
                <a:solidFill>
                  <a:prstClr val="black"/>
                </a:solidFill>
              </a:rPr>
              <a:t>Выпускной бал</a:t>
            </a:r>
          </a:p>
          <a:p>
            <a:pPr lvl="0">
              <a:buClr>
                <a:srgbClr val="727CA3"/>
              </a:buClr>
            </a:pPr>
            <a:endParaRPr lang="ru-RU" sz="1800" b="1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2" name="Picture 4" descr="C:\Users\Наталья Анатольевна\Desktop\СОШ 28\Визитки\фото\IMG_55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56992"/>
            <a:ext cx="3987592" cy="265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Наталья Анатольевна\Desktop\СОШ 28\Визитки\фото\IMG_28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45024"/>
            <a:ext cx="410445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374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pPr algn="ctr"/>
            <a:r>
              <a:rPr lang="ru-RU" b="1" dirty="0"/>
              <a:t>Вакансии на 2024-2025 учебный год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39650989"/>
              </p:ext>
            </p:extLst>
          </p:nvPr>
        </p:nvGraphicFramePr>
        <p:xfrm>
          <a:off x="457200" y="1219200"/>
          <a:ext cx="8229600" cy="524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22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</a:rPr>
                        <a:t>специальности (профессии)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</a:rPr>
                        <a:t>Кол-во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</a:rPr>
                        <a:t>Жилищные условия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</a:rPr>
                        <a:t>Дополнительные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</a:rPr>
                        <a:t>выплаты и льготы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Учитель английского языка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Жилье не предоставляется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1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Единовременная выплата молодому специалисту в размере 14.900 рублей на основании решения Благовещенской городской Думы от 25.03.2010 № 6/37 «О единовременных социальных пособиях работникам муниципальных образовательных учреждений»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r>
                        <a:rPr lang="ru-RU" sz="16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Доплата в размере 10% от должностного оклада с учётом соответствующей нагрузки  в течение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шести месяцев после окончания учебного заведения, сроком на 1 год со дня приёма на работу  на основании Положения об оплате труда работников МАОУ «Школа № 28 г. Благовещенска»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Учитель математики 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Учитель физики 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Учитель начальных классов 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Педагог-дефектолог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Учитель географии 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Учитель биологии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Учитель истории и обществознания 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Учитель технологии (обслуживающего труда)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Учитель технологии (технического труда)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3633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341</TotalTime>
  <Words>531</Words>
  <Application>Microsoft Office PowerPoint</Application>
  <PresentationFormat>Экран (4:3)</PresentationFormat>
  <Paragraphs>108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Bookman Old Style</vt:lpstr>
      <vt:lpstr>Calibri</vt:lpstr>
      <vt:lpstr>Cambria</vt:lpstr>
      <vt:lpstr>Gill Sans MT</vt:lpstr>
      <vt:lpstr>Times New Roman</vt:lpstr>
      <vt:lpstr>Wingdings</vt:lpstr>
      <vt:lpstr>Wingdings 3</vt:lpstr>
      <vt:lpstr>Начальная</vt:lpstr>
      <vt:lpstr> Муниципальное автономное общеобразовательное учреждение «Школа №28  города Благовещенска»  сайт - school28.obrblag.info E-mail:  blg_school_28@obramur.ru   </vt:lpstr>
      <vt:lpstr>Школа №28 начала свою деятельность  1 сентября 2000 года</vt:lpstr>
      <vt:lpstr>Педагогический коллектив</vt:lpstr>
      <vt:lpstr>Педагогический коллектив</vt:lpstr>
      <vt:lpstr>   Ученический коллектив</vt:lpstr>
      <vt:lpstr>Органы самоуправления</vt:lpstr>
      <vt:lpstr>Школа имеет</vt:lpstr>
      <vt:lpstr>Режим работы школы</vt:lpstr>
      <vt:lpstr>Учебный план </vt:lpstr>
      <vt:lpstr>Дополнительное образование представлено 35 кружками различной направленности. Самые популярные из них: «Орлята России», «Школа юнармейца», «Школьный театр», «Черлидинг», «Рукопашный бой», «Мир вокального искусства»</vt:lpstr>
      <vt:lpstr>Традиционные мероприятия</vt:lpstr>
      <vt:lpstr>Вакансии на 2024-2025 учебный год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общеобразовательное автономное учреждение средняя общеобразовательная                 школа №28</dc:title>
  <dc:creator>Лонская Е.П.</dc:creator>
  <cp:lastModifiedBy>ucheba</cp:lastModifiedBy>
  <cp:revision>31</cp:revision>
  <dcterms:created xsi:type="dcterms:W3CDTF">2015-04-28T02:44:16Z</dcterms:created>
  <dcterms:modified xsi:type="dcterms:W3CDTF">2024-02-25T23:40:32Z</dcterms:modified>
</cp:coreProperties>
</file>